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1"/>
  </p:notesMasterIdLst>
  <p:sldIdLst>
    <p:sldId id="256" r:id="rId3"/>
    <p:sldId id="261" r:id="rId4"/>
    <p:sldId id="262" r:id="rId5"/>
    <p:sldId id="272" r:id="rId6"/>
    <p:sldId id="273" r:id="rId7"/>
    <p:sldId id="287" r:id="rId8"/>
    <p:sldId id="275" r:id="rId9"/>
    <p:sldId id="276" r:id="rId10"/>
    <p:sldId id="277" r:id="rId11"/>
    <p:sldId id="278" r:id="rId12"/>
    <p:sldId id="279" r:id="rId13"/>
    <p:sldId id="286" r:id="rId14"/>
    <p:sldId id="280" r:id="rId15"/>
    <p:sldId id="281" r:id="rId16"/>
    <p:sldId id="282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5DA"/>
    <a:srgbClr val="2FC9FF"/>
    <a:srgbClr val="FDEDDA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70" d="100"/>
          <a:sy n="70" d="100"/>
        </p:scale>
        <p:origin x="-1572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60;\FENNTARTHAT&#211;S&#193;G\FTCS-2016\HOFSTEDE-&#201;RT&#201;KEK%206%20DIMENZI&#211;-27%20EU-TA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59610535101391"/>
          <c:y val="8.0519753212666592E-2"/>
          <c:w val="0.56672798898309562"/>
          <c:h val="0.8051953505811803"/>
        </c:manualLayout>
      </c:layout>
      <c:radarChart>
        <c:radarStyle val="marker"/>
        <c:varyColors val="0"/>
        <c:ser>
          <c:idx val="0"/>
          <c:order val="0"/>
          <c:tx>
            <c:strRef>
              <c:f>Munka1!$J$2</c:f>
              <c:strCache>
                <c:ptCount val="1"/>
                <c:pt idx="0">
                  <c:v>HU</c:v>
                </c:pt>
              </c:strCache>
            </c:strRef>
          </c:tx>
          <c:spPr>
            <a:ln w="63500">
              <a:solidFill>
                <a:srgbClr val="FF0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1.0846913341980603E-2"/>
                  <c:y val="0.10890929542898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546041119860019E-2"/>
                  <c:y val="5.1069116360454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555479002624702E-2"/>
                  <c:y val="-7.0893409157189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64405354054443E-2"/>
                  <c:y val="-6.8925929713331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5602434629623604E-2"/>
                  <c:y val="-4.1047149542437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313905791413395E-2"/>
                  <c:y val="5.873620342911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1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Munka1!$K$1:$P$1</c:f>
              <c:strCache>
                <c:ptCount val="6"/>
                <c:pt idx="0">
                  <c:v>PDI</c:v>
                </c:pt>
                <c:pt idx="1">
                  <c:v>IDV</c:v>
                </c:pt>
                <c:pt idx="2">
                  <c:v>MAS</c:v>
                </c:pt>
                <c:pt idx="3">
                  <c:v>UAI</c:v>
                </c:pt>
                <c:pt idx="4">
                  <c:v>LTO</c:v>
                </c:pt>
                <c:pt idx="5">
                  <c:v>IND</c:v>
                </c:pt>
              </c:strCache>
            </c:strRef>
          </c:cat>
          <c:val>
            <c:numRef>
              <c:f>Munka1!$K$2:$P$2</c:f>
              <c:numCache>
                <c:formatCode>General</c:formatCode>
                <c:ptCount val="6"/>
                <c:pt idx="0">
                  <c:v>46</c:v>
                </c:pt>
                <c:pt idx="1">
                  <c:v>80</c:v>
                </c:pt>
                <c:pt idx="2">
                  <c:v>88</c:v>
                </c:pt>
                <c:pt idx="3">
                  <c:v>82</c:v>
                </c:pt>
                <c:pt idx="4">
                  <c:v>58</c:v>
                </c:pt>
                <c:pt idx="5">
                  <c:v>31</c:v>
                </c:pt>
              </c:numCache>
            </c:numRef>
          </c:val>
        </c:ser>
        <c:ser>
          <c:idx val="1"/>
          <c:order val="1"/>
          <c:tx>
            <c:strRef>
              <c:f>Munka1!$J$3</c:f>
              <c:strCache>
                <c:ptCount val="1"/>
                <c:pt idx="0">
                  <c:v>EU</c:v>
                </c:pt>
              </c:strCache>
            </c:strRef>
          </c:tx>
          <c:spPr>
            <a:ln w="6350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2.4760275592331391E-2"/>
                  <c:y val="5.8260081126223044E-2"/>
                </c:manualLayout>
              </c:layout>
              <c:tx>
                <c:rich>
                  <a:bodyPr/>
                  <a:lstStyle/>
                  <a:p>
                    <a:r>
                      <a:rPr lang="hu-HU" dirty="0" smtClean="0"/>
                      <a:t>52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3296806649168919E-2"/>
                  <c:y val="6.9448089822105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r>
                      <a:rPr lang="hu-HU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8352690288714046E-2"/>
                  <c:y val="-6.7704724409448955E-2"/>
                </c:manualLayout>
              </c:layout>
              <c:tx>
                <c:rich>
                  <a:bodyPr/>
                  <a:lstStyle/>
                  <a:p>
                    <a:r>
                      <a:rPr lang="hu-HU" dirty="0" smtClean="0"/>
                      <a:t>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780950907538997E-3"/>
                  <c:y val="-0.11550601629341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554865103042139E-2"/>
                  <c:y val="-4.3644555434034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3146135177109751E-2"/>
                  <c:y val="4.710244029708889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hu-HU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1" u="none" strike="noStrike" baseline="0">
                    <a:solidFill>
                      <a:schemeClr val="accent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Munka1!$K$1:$P$1</c:f>
              <c:strCache>
                <c:ptCount val="6"/>
                <c:pt idx="0">
                  <c:v>PDI</c:v>
                </c:pt>
                <c:pt idx="1">
                  <c:v>IDV</c:v>
                </c:pt>
                <c:pt idx="2">
                  <c:v>MAS</c:v>
                </c:pt>
                <c:pt idx="3">
                  <c:v>UAI</c:v>
                </c:pt>
                <c:pt idx="4">
                  <c:v>LTO</c:v>
                </c:pt>
                <c:pt idx="5">
                  <c:v>IND</c:v>
                </c:pt>
              </c:strCache>
            </c:strRef>
          </c:cat>
          <c:val>
            <c:numRef>
              <c:f>Munka1!$K$3:$P$3</c:f>
              <c:numCache>
                <c:formatCode>General</c:formatCode>
                <c:ptCount val="6"/>
                <c:pt idx="0">
                  <c:v>51</c:v>
                </c:pt>
                <c:pt idx="1">
                  <c:v>59</c:v>
                </c:pt>
                <c:pt idx="2">
                  <c:v>46</c:v>
                </c:pt>
                <c:pt idx="3">
                  <c:v>70</c:v>
                </c:pt>
                <c:pt idx="4">
                  <c:v>58</c:v>
                </c:pt>
                <c:pt idx="5">
                  <c:v>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72478720"/>
        <c:axId val="72480256"/>
      </c:radarChart>
      <c:catAx>
        <c:axId val="724787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72480256"/>
        <c:crosses val="autoZero"/>
        <c:auto val="0"/>
        <c:lblAlgn val="ctr"/>
        <c:lblOffset val="100"/>
        <c:noMultiLvlLbl val="0"/>
      </c:catAx>
      <c:valAx>
        <c:axId val="72480256"/>
        <c:scaling>
          <c:orientation val="minMax"/>
        </c:scaling>
        <c:delete val="0"/>
        <c:axPos val="l"/>
        <c:majorGridlines>
          <c:spPr>
            <a:ln w="12700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38100" cmpd="sng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724787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1614945755181196"/>
          <c:y val="0.89004410812284862"/>
          <c:w val="0.20840969243609803"/>
          <c:h val="5.974033550671629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  <a:tileRect/>
    </a:gra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0.67325</cdr:x>
      <cdr:y>0.2585</cdr:y>
    </cdr:from>
    <cdr:to>
      <cdr:x>0.73625</cdr:x>
      <cdr:y>0.311</cdr:y>
    </cdr:to>
    <cdr:sp macro="" textlink="">
      <cdr:nvSpPr>
        <cdr:cNvPr id="2" name="Lekerekített téglalap 1"/>
        <cdr:cNvSpPr/>
      </cdr:nvSpPr>
      <cdr:spPr>
        <a:xfrm xmlns:a="http://schemas.openxmlformats.org/drawingml/2006/main">
          <a:off x="6156176" y="1772816"/>
          <a:ext cx="576064" cy="36004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0.68112</cdr:x>
      <cdr:y>0.6575</cdr:y>
    </cdr:from>
    <cdr:to>
      <cdr:x>0.74412</cdr:x>
      <cdr:y>0.71</cdr:y>
    </cdr:to>
    <cdr:sp macro="" textlink="">
      <cdr:nvSpPr>
        <cdr:cNvPr id="3" name="Lekerekített téglalap 2"/>
        <cdr:cNvSpPr/>
      </cdr:nvSpPr>
      <cdr:spPr>
        <a:xfrm xmlns:a="http://schemas.openxmlformats.org/drawingml/2006/main">
          <a:off x="6228184" y="4509120"/>
          <a:ext cx="576064" cy="36004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0.39763</cdr:x>
      <cdr:y>0.86749</cdr:y>
    </cdr:from>
    <cdr:to>
      <cdr:x>0.46063</cdr:x>
      <cdr:y>0.91999</cdr:y>
    </cdr:to>
    <cdr:sp macro="" textlink="">
      <cdr:nvSpPr>
        <cdr:cNvPr id="4" name="Lekerekített téglalap 3"/>
        <cdr:cNvSpPr/>
      </cdr:nvSpPr>
      <cdr:spPr>
        <a:xfrm xmlns:a="http://schemas.openxmlformats.org/drawingml/2006/main">
          <a:off x="3635896" y="5949280"/>
          <a:ext cx="576064" cy="36004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0.11413</cdr:x>
      <cdr:y>0.2585</cdr:y>
    </cdr:from>
    <cdr:to>
      <cdr:x>0.17713</cdr:x>
      <cdr:y>0.311</cdr:y>
    </cdr:to>
    <cdr:sp macro="" textlink="">
      <cdr:nvSpPr>
        <cdr:cNvPr id="5" name="Lekerekített téglalap 4"/>
        <cdr:cNvSpPr/>
      </cdr:nvSpPr>
      <cdr:spPr>
        <a:xfrm xmlns:a="http://schemas.openxmlformats.org/drawingml/2006/main">
          <a:off x="1043608" y="1772816"/>
          <a:ext cx="576064" cy="36004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0.73012</cdr:x>
      <cdr:y>0.71</cdr:y>
    </cdr:from>
    <cdr:to>
      <cdr:x>0.93312</cdr:x>
      <cdr:y>0.80424</cdr:y>
    </cdr:to>
    <cdr:sp macro="" textlink="">
      <cdr:nvSpPr>
        <cdr:cNvPr id="6" name="Szövegdoboz 9"/>
        <cdr:cNvSpPr txBox="1"/>
      </cdr:nvSpPr>
      <cdr:spPr>
        <a:xfrm xmlns:a="http://schemas.openxmlformats.org/drawingml/2006/main">
          <a:off x="6676259" y="4869180"/>
          <a:ext cx="1856190" cy="6462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hu-H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„WIN/LOOSE  JÁTSZMÁK”</a:t>
          </a:r>
          <a:endParaRPr lang="hu-H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cdr:txBody>
    </cdr:sp>
  </cdr:relSizeAnchor>
  <cdr:relSizeAnchor xmlns:cdr="http://schemas.openxmlformats.org/drawingml/2006/chartDrawing">
    <cdr:from>
      <cdr:x>0.13776</cdr:x>
      <cdr:y>0.90949</cdr:y>
    </cdr:from>
    <cdr:to>
      <cdr:x>0.40842</cdr:x>
      <cdr:y>0.96335</cdr:y>
    </cdr:to>
    <cdr:sp macro="" textlink="">
      <cdr:nvSpPr>
        <cdr:cNvPr id="7" name="Szövegdoboz 9"/>
        <cdr:cNvSpPr txBox="1"/>
      </cdr:nvSpPr>
      <cdr:spPr>
        <a:xfrm xmlns:a="http://schemas.openxmlformats.org/drawingml/2006/main">
          <a:off x="1259632" y="6237312"/>
          <a:ext cx="247492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hu-H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„VÁLTOZÁSELLENES”</a:t>
          </a:r>
          <a:endParaRPr lang="hu-H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cdr:txBody>
    </cdr:sp>
  </cdr:relSizeAnchor>
  <cdr:relSizeAnchor xmlns:cdr="http://schemas.openxmlformats.org/drawingml/2006/chartDrawing">
    <cdr:from>
      <cdr:x>0.1535</cdr:x>
      <cdr:y>0.03801</cdr:y>
    </cdr:from>
    <cdr:to>
      <cdr:x>0.38188</cdr:x>
      <cdr:y>0.09186</cdr:y>
    </cdr:to>
    <cdr:sp macro="" textlink="">
      <cdr:nvSpPr>
        <cdr:cNvPr id="8" name="Szövegdoboz 9"/>
        <cdr:cNvSpPr txBox="1"/>
      </cdr:nvSpPr>
      <cdr:spPr>
        <a:xfrm xmlns:a="http://schemas.openxmlformats.org/drawingml/2006/main">
          <a:off x="1403648" y="260673"/>
          <a:ext cx="208826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hu-H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„FÜGGETLENSÉG”</a:t>
          </a:r>
          <a:endParaRPr lang="hu-H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cdr:txBody>
    </cdr:sp>
  </cdr:relSizeAnchor>
  <cdr:relSizeAnchor xmlns:cdr="http://schemas.openxmlformats.org/drawingml/2006/chartDrawing">
    <cdr:from>
      <cdr:x>0.64962</cdr:x>
      <cdr:y>0.29</cdr:y>
    </cdr:from>
    <cdr:to>
      <cdr:x>0.66537</cdr:x>
      <cdr:y>0.311</cdr:y>
    </cdr:to>
    <cdr:sp macro="" textlink="">
      <cdr:nvSpPr>
        <cdr:cNvPr id="15" name="Ellipszis 14"/>
        <cdr:cNvSpPr/>
      </cdr:nvSpPr>
      <cdr:spPr>
        <a:xfrm xmlns:a="http://schemas.openxmlformats.org/drawingml/2006/main">
          <a:off x="5940152" y="1988840"/>
          <a:ext cx="144016" cy="144016"/>
        </a:xfrm>
        <a:prstGeom xmlns:a="http://schemas.openxmlformats.org/drawingml/2006/main" prst="ellipse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0.49213</cdr:x>
      <cdr:y>0.416</cdr:y>
    </cdr:from>
    <cdr:to>
      <cdr:x>0.50787</cdr:x>
      <cdr:y>0.437</cdr:y>
    </cdr:to>
    <cdr:sp macro="" textlink="">
      <cdr:nvSpPr>
        <cdr:cNvPr id="16" name="Ellipszis 15"/>
        <cdr:cNvSpPr/>
      </cdr:nvSpPr>
      <cdr:spPr>
        <a:xfrm xmlns:a="http://schemas.openxmlformats.org/drawingml/2006/main">
          <a:off x="4499992" y="2852936"/>
          <a:ext cx="144016" cy="144016"/>
        </a:xfrm>
        <a:prstGeom xmlns:a="http://schemas.openxmlformats.org/drawingml/2006/main" prst="ellipse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0.3425</cdr:x>
      <cdr:y>0.5315</cdr:y>
    </cdr:from>
    <cdr:to>
      <cdr:x>0.35825</cdr:x>
      <cdr:y>0.5525</cdr:y>
    </cdr:to>
    <cdr:sp macro="" textlink="">
      <cdr:nvSpPr>
        <cdr:cNvPr id="17" name="Ellipszis 16"/>
        <cdr:cNvSpPr/>
      </cdr:nvSpPr>
      <cdr:spPr>
        <a:xfrm xmlns:a="http://schemas.openxmlformats.org/drawingml/2006/main">
          <a:off x="3131840" y="3645024"/>
          <a:ext cx="144016" cy="144016"/>
        </a:xfrm>
        <a:prstGeom xmlns:a="http://schemas.openxmlformats.org/drawingml/2006/main" prst="ellipse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0.19288</cdr:x>
      <cdr:y>0.647</cdr:y>
    </cdr:from>
    <cdr:to>
      <cdr:x>0.20863</cdr:x>
      <cdr:y>0.668</cdr:y>
    </cdr:to>
    <cdr:sp macro="" textlink="">
      <cdr:nvSpPr>
        <cdr:cNvPr id="18" name="Ellipszis 17"/>
        <cdr:cNvSpPr/>
      </cdr:nvSpPr>
      <cdr:spPr>
        <a:xfrm xmlns:a="http://schemas.openxmlformats.org/drawingml/2006/main">
          <a:off x="1763688" y="4437112"/>
          <a:ext cx="144016" cy="144016"/>
        </a:xfrm>
        <a:prstGeom xmlns:a="http://schemas.openxmlformats.org/drawingml/2006/main" prst="ellipse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9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2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424936" cy="1913657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társadalmi és a non-business marketing </a:t>
            </a:r>
            <a:r>
              <a:rPr lang="hu-HU" b="1" dirty="0" smtClean="0"/>
              <a:t>kihívásai</a:t>
            </a:r>
            <a:r>
              <a:rPr lang="hu-HU" b="1" dirty="0"/>
              <a:t>, kutatási kérdései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445224"/>
            <a:ext cx="4103464" cy="864096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solidFill>
                  <a:schemeClr val="tx1"/>
                </a:solidFill>
              </a:rPr>
              <a:t>Prof. Dr. </a:t>
            </a:r>
            <a:r>
              <a:rPr lang="hu-HU" sz="2800" b="1" dirty="0" err="1" smtClean="0">
                <a:solidFill>
                  <a:schemeClr val="tx1"/>
                </a:solidFill>
              </a:rPr>
              <a:t>Dinya</a:t>
            </a:r>
            <a:r>
              <a:rPr lang="hu-HU" sz="2800" b="1" dirty="0" smtClean="0">
                <a:solidFill>
                  <a:schemeClr val="tx1"/>
                </a:solidFill>
              </a:rPr>
              <a:t> László</a:t>
            </a:r>
          </a:p>
          <a:p>
            <a:r>
              <a:rPr kumimoji="0" lang="hu-HU" sz="2800" b="1" kern="1200" dirty="0" smtClean="0">
                <a:ln>
                  <a:noFill/>
                </a:ln>
                <a:solidFill>
                  <a:schemeClr val="tx1"/>
                </a:solidFill>
              </a:rPr>
              <a:t>2016. 12. 05.</a:t>
            </a:r>
            <a:endParaRPr lang="hu-H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zövegdoboz 2"/>
          <p:cNvSpPr txBox="1"/>
          <p:nvPr/>
        </p:nvSpPr>
        <p:spPr>
          <a:xfrm>
            <a:off x="1043608" y="260648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EU-TAGORSZÁGOK VERSENYKÉPESSÉGI RANGSORA AZ F1 MUTATÓ ALAPJÁN</a:t>
            </a:r>
            <a:endParaRPr lang="hu-H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827584" y="1916832"/>
            <a:ext cx="1008112" cy="3456384"/>
          </a:xfrm>
          <a:prstGeom prst="rect">
            <a:avLst/>
          </a:prstGeom>
          <a:solidFill>
            <a:srgbClr val="2FC9FF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2843808" y="1916832"/>
            <a:ext cx="1728192" cy="3456384"/>
          </a:xfrm>
          <a:prstGeom prst="rect">
            <a:avLst/>
          </a:prstGeom>
          <a:solidFill>
            <a:srgbClr val="2FC9FF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2123728" y="1916832"/>
            <a:ext cx="360040" cy="3456384"/>
          </a:xfrm>
          <a:prstGeom prst="rect">
            <a:avLst/>
          </a:prstGeom>
          <a:solidFill>
            <a:srgbClr val="2FC9FF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4860032" y="1916832"/>
            <a:ext cx="360040" cy="3456384"/>
          </a:xfrm>
          <a:prstGeom prst="rect">
            <a:avLst/>
          </a:prstGeom>
          <a:solidFill>
            <a:srgbClr val="2FC9FF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5868144" y="1916832"/>
            <a:ext cx="3096344" cy="3456384"/>
          </a:xfrm>
          <a:prstGeom prst="rect">
            <a:avLst/>
          </a:prstGeom>
          <a:solidFill>
            <a:srgbClr val="FF00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1835696" y="1916832"/>
            <a:ext cx="288032" cy="3456384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2483768" y="1916832"/>
            <a:ext cx="360040" cy="3456384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5220072" y="1916832"/>
            <a:ext cx="360040" cy="3456384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4572000" y="1916832"/>
            <a:ext cx="288032" cy="3456384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5580112" y="1916832"/>
            <a:ext cx="288032" cy="3456384"/>
          </a:xfrm>
          <a:prstGeom prst="rect">
            <a:avLst/>
          </a:prstGeom>
          <a:solidFill>
            <a:srgbClr val="2FC9FF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7956376" y="3429000"/>
            <a:ext cx="28803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9178"/>
            <a:ext cx="8532440" cy="6088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395536" y="18864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/>
              <a:t>KLASZTERPROFILOK ÉS MAGYARORSZÁG</a:t>
            </a:r>
            <a:endParaRPr lang="hu-HU" sz="3200" b="1" dirty="0"/>
          </a:p>
        </p:txBody>
      </p:sp>
      <p:sp>
        <p:nvSpPr>
          <p:cNvPr id="6" name="Lekerekített téglalap 5"/>
          <p:cNvSpPr/>
          <p:nvPr/>
        </p:nvSpPr>
        <p:spPr>
          <a:xfrm>
            <a:off x="5364088" y="1196752"/>
            <a:ext cx="504056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kerekített téglalap 6"/>
          <p:cNvSpPr/>
          <p:nvPr/>
        </p:nvSpPr>
        <p:spPr>
          <a:xfrm>
            <a:off x="6228184" y="4869160"/>
            <a:ext cx="720080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Lekerekített téglalap 8"/>
          <p:cNvSpPr/>
          <p:nvPr/>
        </p:nvSpPr>
        <p:spPr>
          <a:xfrm>
            <a:off x="1331640" y="3933056"/>
            <a:ext cx="864096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Lekerekített téglalap 9"/>
          <p:cNvSpPr/>
          <p:nvPr/>
        </p:nvSpPr>
        <p:spPr>
          <a:xfrm>
            <a:off x="1115616" y="2852936"/>
            <a:ext cx="1008112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Lekerekített téglalap 11"/>
          <p:cNvSpPr/>
          <p:nvPr/>
        </p:nvSpPr>
        <p:spPr>
          <a:xfrm>
            <a:off x="5436096" y="5517232"/>
            <a:ext cx="864096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Lekerekített téglalap 12"/>
          <p:cNvSpPr/>
          <p:nvPr/>
        </p:nvSpPr>
        <p:spPr>
          <a:xfrm>
            <a:off x="3923928" y="5877272"/>
            <a:ext cx="936104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Lekerekített téglalap 13"/>
          <p:cNvSpPr/>
          <p:nvPr/>
        </p:nvSpPr>
        <p:spPr>
          <a:xfrm>
            <a:off x="2987824" y="1196752"/>
            <a:ext cx="432048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Háromszög 14"/>
          <p:cNvSpPr/>
          <p:nvPr/>
        </p:nvSpPr>
        <p:spPr>
          <a:xfrm rot="13226762">
            <a:off x="4607341" y="1463753"/>
            <a:ext cx="1009438" cy="2256787"/>
          </a:xfrm>
          <a:prstGeom prst="triangle">
            <a:avLst>
              <a:gd name="adj" fmla="val 46138"/>
            </a:avLst>
          </a:prstGeom>
          <a:solidFill>
            <a:srgbClr val="B3C5DA">
              <a:alpha val="4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Háromszög 15"/>
          <p:cNvSpPr/>
          <p:nvPr/>
        </p:nvSpPr>
        <p:spPr>
          <a:xfrm rot="11653159">
            <a:off x="4139250" y="1220452"/>
            <a:ext cx="1056075" cy="2219201"/>
          </a:xfrm>
          <a:prstGeom prst="triangle">
            <a:avLst>
              <a:gd name="adj" fmla="val 47003"/>
            </a:avLst>
          </a:prstGeom>
          <a:solidFill>
            <a:srgbClr val="B3C5DA">
              <a:alpha val="4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251520" y="188640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Non-business marketing és versenyképesség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9178"/>
            <a:ext cx="8532440" cy="6088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kerekített téglalap 4"/>
          <p:cNvSpPr/>
          <p:nvPr/>
        </p:nvSpPr>
        <p:spPr>
          <a:xfrm>
            <a:off x="6732240" y="2852936"/>
            <a:ext cx="792088" cy="21602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kerekített téglalap 5"/>
          <p:cNvSpPr/>
          <p:nvPr/>
        </p:nvSpPr>
        <p:spPr>
          <a:xfrm>
            <a:off x="6732240" y="3933056"/>
            <a:ext cx="792088" cy="21602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kerekített téglalap 6"/>
          <p:cNvSpPr/>
          <p:nvPr/>
        </p:nvSpPr>
        <p:spPr>
          <a:xfrm>
            <a:off x="6228184" y="4869160"/>
            <a:ext cx="720080" cy="21602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Lekerekített téglalap 7"/>
          <p:cNvSpPr/>
          <p:nvPr/>
        </p:nvSpPr>
        <p:spPr>
          <a:xfrm>
            <a:off x="5436096" y="5517232"/>
            <a:ext cx="864096" cy="21602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5004048" y="3212976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5076056" y="3573016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4644008" y="3645024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4572000" y="3933056"/>
            <a:ext cx="21602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Háromszög 12"/>
          <p:cNvSpPr/>
          <p:nvPr/>
        </p:nvSpPr>
        <p:spPr>
          <a:xfrm rot="16200000">
            <a:off x="5033085" y="2319842"/>
            <a:ext cx="1037673" cy="2247875"/>
          </a:xfrm>
          <a:prstGeom prst="triangle">
            <a:avLst>
              <a:gd name="adj" fmla="val 47003"/>
            </a:avLst>
          </a:prstGeom>
          <a:solidFill>
            <a:srgbClr val="B3C5DA">
              <a:alpha val="4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Háromszög 13"/>
          <p:cNvSpPr/>
          <p:nvPr/>
        </p:nvSpPr>
        <p:spPr>
          <a:xfrm rot="17726086">
            <a:off x="4930954" y="2824276"/>
            <a:ext cx="1037673" cy="2247875"/>
          </a:xfrm>
          <a:prstGeom prst="triangle">
            <a:avLst>
              <a:gd name="adj" fmla="val 47003"/>
            </a:avLst>
          </a:prstGeom>
          <a:solidFill>
            <a:srgbClr val="B3C5DA">
              <a:alpha val="4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Háromszög 14"/>
          <p:cNvSpPr/>
          <p:nvPr/>
        </p:nvSpPr>
        <p:spPr>
          <a:xfrm rot="19406994">
            <a:off x="4642989" y="3236508"/>
            <a:ext cx="1022256" cy="2228148"/>
          </a:xfrm>
          <a:prstGeom prst="triangle">
            <a:avLst>
              <a:gd name="adj" fmla="val 47003"/>
            </a:avLst>
          </a:prstGeom>
          <a:solidFill>
            <a:srgbClr val="B3C5DA">
              <a:alpha val="4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4572000" y="332656"/>
            <a:ext cx="4161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További kérdések</a:t>
            </a:r>
            <a:endParaRPr lang="hu-H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539552" y="1412776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hu-HU" sz="2800" dirty="0" smtClean="0"/>
              <a:t>Bővebb mutatórendszer / indirekt és közvetlen hatáskapcsolatok?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hu-HU" sz="2800" dirty="0" smtClean="0"/>
              <a:t>Hosszabb idősorok / </a:t>
            </a:r>
            <a:r>
              <a:rPr lang="hu-HU" sz="2800" dirty="0" err="1" smtClean="0"/>
              <a:t>autokorrelációk</a:t>
            </a:r>
            <a:r>
              <a:rPr lang="hu-HU" sz="2800" dirty="0" smtClean="0"/>
              <a:t>?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hu-HU" sz="2800" dirty="0" smtClean="0"/>
              <a:t>Magyarország és a fejlettek távolsága - </a:t>
            </a:r>
            <a:r>
              <a:rPr lang="hu-HU" sz="2800" dirty="0" err="1" smtClean="0"/>
              <a:t>Gap-elemzés</a:t>
            </a:r>
            <a:r>
              <a:rPr lang="hu-HU" sz="2800" dirty="0" smtClean="0"/>
              <a:t> / időbeli alakulás / magyarázatok?  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hu-HU" sz="2800" dirty="0" smtClean="0"/>
              <a:t>Kívánatos értékrend / hosszú távú értékrend formáló társadalmi marketing program?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hu-HU" sz="2800" dirty="0" smtClean="0"/>
              <a:t>Fenntarthatósági paradigmaváltást támogató társadalmi marketing program?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hu-HU" sz="2800" dirty="0" smtClean="0"/>
              <a:t>Az elodázhatatlan non-business innovációkat támogató non-business marketing programok?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axonom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025" y="0"/>
            <a:ext cx="9217025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771775" y="2651125"/>
            <a:ext cx="10080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96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Szabadkézi sokszög 5"/>
          <p:cNvSpPr/>
          <p:nvPr/>
        </p:nvSpPr>
        <p:spPr>
          <a:xfrm>
            <a:off x="3254375" y="795338"/>
            <a:ext cx="2316163" cy="914400"/>
          </a:xfrm>
          <a:custGeom>
            <a:avLst/>
            <a:gdLst>
              <a:gd name="connsiteX0" fmla="*/ 0 w 2316035"/>
              <a:gd name="connsiteY0" fmla="*/ 581891 h 914400"/>
              <a:gd name="connsiteX1" fmla="*/ 0 w 2316035"/>
              <a:gd name="connsiteY1" fmla="*/ 581891 h 914400"/>
              <a:gd name="connsiteX2" fmla="*/ 35626 w 2316035"/>
              <a:gd name="connsiteY2" fmla="*/ 831272 h 914400"/>
              <a:gd name="connsiteX3" fmla="*/ 59377 w 2316035"/>
              <a:gd name="connsiteY3" fmla="*/ 866898 h 914400"/>
              <a:gd name="connsiteX4" fmla="*/ 71252 w 2316035"/>
              <a:gd name="connsiteY4" fmla="*/ 902524 h 914400"/>
              <a:gd name="connsiteX5" fmla="*/ 106878 w 2316035"/>
              <a:gd name="connsiteY5" fmla="*/ 914400 h 914400"/>
              <a:gd name="connsiteX6" fmla="*/ 237506 w 2316035"/>
              <a:gd name="connsiteY6" fmla="*/ 902524 h 914400"/>
              <a:gd name="connsiteX7" fmla="*/ 308758 w 2316035"/>
              <a:gd name="connsiteY7" fmla="*/ 866898 h 914400"/>
              <a:gd name="connsiteX8" fmla="*/ 415636 w 2316035"/>
              <a:gd name="connsiteY8" fmla="*/ 783771 h 914400"/>
              <a:gd name="connsiteX9" fmla="*/ 451262 w 2316035"/>
              <a:gd name="connsiteY9" fmla="*/ 748145 h 914400"/>
              <a:gd name="connsiteX10" fmla="*/ 534390 w 2316035"/>
              <a:gd name="connsiteY10" fmla="*/ 724395 h 914400"/>
              <a:gd name="connsiteX11" fmla="*/ 641267 w 2316035"/>
              <a:gd name="connsiteY11" fmla="*/ 676893 h 914400"/>
              <a:gd name="connsiteX12" fmla="*/ 676893 w 2316035"/>
              <a:gd name="connsiteY12" fmla="*/ 665018 h 914400"/>
              <a:gd name="connsiteX13" fmla="*/ 748145 w 2316035"/>
              <a:gd name="connsiteY13" fmla="*/ 617517 h 914400"/>
              <a:gd name="connsiteX14" fmla="*/ 855023 w 2316035"/>
              <a:gd name="connsiteY14" fmla="*/ 581891 h 914400"/>
              <a:gd name="connsiteX15" fmla="*/ 890649 w 2316035"/>
              <a:gd name="connsiteY15" fmla="*/ 570015 h 914400"/>
              <a:gd name="connsiteX16" fmla="*/ 926275 w 2316035"/>
              <a:gd name="connsiteY16" fmla="*/ 558140 h 914400"/>
              <a:gd name="connsiteX17" fmla="*/ 997527 w 2316035"/>
              <a:gd name="connsiteY17" fmla="*/ 510639 h 914400"/>
              <a:gd name="connsiteX18" fmla="*/ 1045029 w 2316035"/>
              <a:gd name="connsiteY18" fmla="*/ 498763 h 914400"/>
              <a:gd name="connsiteX19" fmla="*/ 1128156 w 2316035"/>
              <a:gd name="connsiteY19" fmla="*/ 475013 h 914400"/>
              <a:gd name="connsiteX20" fmla="*/ 1187532 w 2316035"/>
              <a:gd name="connsiteY20" fmla="*/ 463137 h 914400"/>
              <a:gd name="connsiteX21" fmla="*/ 1353787 w 2316035"/>
              <a:gd name="connsiteY21" fmla="*/ 415636 h 914400"/>
              <a:gd name="connsiteX22" fmla="*/ 1591293 w 2316035"/>
              <a:gd name="connsiteY22" fmla="*/ 403761 h 914400"/>
              <a:gd name="connsiteX23" fmla="*/ 1626919 w 2316035"/>
              <a:gd name="connsiteY23" fmla="*/ 380010 h 914400"/>
              <a:gd name="connsiteX24" fmla="*/ 1662545 w 2316035"/>
              <a:gd name="connsiteY24" fmla="*/ 368135 h 914400"/>
              <a:gd name="connsiteX25" fmla="*/ 1840675 w 2316035"/>
              <a:gd name="connsiteY25" fmla="*/ 344384 h 914400"/>
              <a:gd name="connsiteX26" fmla="*/ 1900052 w 2316035"/>
              <a:gd name="connsiteY26" fmla="*/ 332509 h 914400"/>
              <a:gd name="connsiteX27" fmla="*/ 1971304 w 2316035"/>
              <a:gd name="connsiteY27" fmla="*/ 308758 h 914400"/>
              <a:gd name="connsiteX28" fmla="*/ 2291938 w 2316035"/>
              <a:gd name="connsiteY28" fmla="*/ 296883 h 914400"/>
              <a:gd name="connsiteX29" fmla="*/ 2315688 w 2316035"/>
              <a:gd name="connsiteY29" fmla="*/ 261257 h 914400"/>
              <a:gd name="connsiteX30" fmla="*/ 2280062 w 2316035"/>
              <a:gd name="connsiteY30" fmla="*/ 47501 h 914400"/>
              <a:gd name="connsiteX31" fmla="*/ 2256312 w 2316035"/>
              <a:gd name="connsiteY31" fmla="*/ 11875 h 914400"/>
              <a:gd name="connsiteX32" fmla="*/ 2220686 w 2316035"/>
              <a:gd name="connsiteY32" fmla="*/ 0 h 914400"/>
              <a:gd name="connsiteX33" fmla="*/ 1781299 w 2316035"/>
              <a:gd name="connsiteY33" fmla="*/ 11875 h 914400"/>
              <a:gd name="connsiteX34" fmla="*/ 1662545 w 2316035"/>
              <a:gd name="connsiteY34" fmla="*/ 23750 h 914400"/>
              <a:gd name="connsiteX35" fmla="*/ 1496291 w 2316035"/>
              <a:gd name="connsiteY35" fmla="*/ 47501 h 914400"/>
              <a:gd name="connsiteX36" fmla="*/ 1425039 w 2316035"/>
              <a:gd name="connsiteY36" fmla="*/ 71252 h 914400"/>
              <a:gd name="connsiteX37" fmla="*/ 1389413 w 2316035"/>
              <a:gd name="connsiteY37" fmla="*/ 83127 h 914400"/>
              <a:gd name="connsiteX38" fmla="*/ 902525 w 2316035"/>
              <a:gd name="connsiteY38" fmla="*/ 106878 h 914400"/>
              <a:gd name="connsiteX39" fmla="*/ 807522 w 2316035"/>
              <a:gd name="connsiteY39" fmla="*/ 142504 h 914400"/>
              <a:gd name="connsiteX40" fmla="*/ 783771 w 2316035"/>
              <a:gd name="connsiteY40" fmla="*/ 178130 h 914400"/>
              <a:gd name="connsiteX41" fmla="*/ 748145 w 2316035"/>
              <a:gd name="connsiteY41" fmla="*/ 213756 h 914400"/>
              <a:gd name="connsiteX42" fmla="*/ 688769 w 2316035"/>
              <a:gd name="connsiteY42" fmla="*/ 273132 h 914400"/>
              <a:gd name="connsiteX43" fmla="*/ 629392 w 2316035"/>
              <a:gd name="connsiteY43" fmla="*/ 332509 h 914400"/>
              <a:gd name="connsiteX44" fmla="*/ 593766 w 2316035"/>
              <a:gd name="connsiteY44" fmla="*/ 368135 h 914400"/>
              <a:gd name="connsiteX45" fmla="*/ 510639 w 2316035"/>
              <a:gd name="connsiteY45" fmla="*/ 391885 h 914400"/>
              <a:gd name="connsiteX46" fmla="*/ 475013 w 2316035"/>
              <a:gd name="connsiteY46" fmla="*/ 403761 h 914400"/>
              <a:gd name="connsiteX47" fmla="*/ 427512 w 2316035"/>
              <a:gd name="connsiteY47" fmla="*/ 415636 h 914400"/>
              <a:gd name="connsiteX48" fmla="*/ 356260 w 2316035"/>
              <a:gd name="connsiteY48" fmla="*/ 439387 h 914400"/>
              <a:gd name="connsiteX49" fmla="*/ 285008 w 2316035"/>
              <a:gd name="connsiteY49" fmla="*/ 463137 h 914400"/>
              <a:gd name="connsiteX50" fmla="*/ 249382 w 2316035"/>
              <a:gd name="connsiteY50" fmla="*/ 475013 h 914400"/>
              <a:gd name="connsiteX51" fmla="*/ 83127 w 2316035"/>
              <a:gd name="connsiteY51" fmla="*/ 498763 h 914400"/>
              <a:gd name="connsiteX52" fmla="*/ 35626 w 2316035"/>
              <a:gd name="connsiteY52" fmla="*/ 510639 h 914400"/>
              <a:gd name="connsiteX53" fmla="*/ 11875 w 2316035"/>
              <a:gd name="connsiteY53" fmla="*/ 546265 h 914400"/>
              <a:gd name="connsiteX54" fmla="*/ 0 w 2316035"/>
              <a:gd name="connsiteY54" fmla="*/ 581891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316035" h="914400">
                <a:moveTo>
                  <a:pt x="0" y="581891"/>
                </a:moveTo>
                <a:lnTo>
                  <a:pt x="0" y="581891"/>
                </a:lnTo>
                <a:cubicBezTo>
                  <a:pt x="2298" y="616362"/>
                  <a:pt x="-2214" y="774513"/>
                  <a:pt x="35626" y="831272"/>
                </a:cubicBezTo>
                <a:lnTo>
                  <a:pt x="59377" y="866898"/>
                </a:lnTo>
                <a:cubicBezTo>
                  <a:pt x="63335" y="878773"/>
                  <a:pt x="62401" y="893673"/>
                  <a:pt x="71252" y="902524"/>
                </a:cubicBezTo>
                <a:cubicBezTo>
                  <a:pt x="80103" y="911375"/>
                  <a:pt x="94360" y="914400"/>
                  <a:pt x="106878" y="914400"/>
                </a:cubicBezTo>
                <a:cubicBezTo>
                  <a:pt x="150600" y="914400"/>
                  <a:pt x="193963" y="906483"/>
                  <a:pt x="237506" y="902524"/>
                </a:cubicBezTo>
                <a:cubicBezTo>
                  <a:pt x="270521" y="891519"/>
                  <a:pt x="281132" y="891454"/>
                  <a:pt x="308758" y="866898"/>
                </a:cubicBezTo>
                <a:cubicBezTo>
                  <a:pt x="404882" y="781455"/>
                  <a:pt x="342175" y="808259"/>
                  <a:pt x="415636" y="783771"/>
                </a:cubicBezTo>
                <a:cubicBezTo>
                  <a:pt x="427511" y="771896"/>
                  <a:pt x="437288" y="757461"/>
                  <a:pt x="451262" y="748145"/>
                </a:cubicBezTo>
                <a:cubicBezTo>
                  <a:pt x="461484" y="741330"/>
                  <a:pt x="528056" y="725978"/>
                  <a:pt x="534390" y="724395"/>
                </a:cubicBezTo>
                <a:cubicBezTo>
                  <a:pt x="590845" y="686757"/>
                  <a:pt x="556478" y="705156"/>
                  <a:pt x="641267" y="676893"/>
                </a:cubicBezTo>
                <a:lnTo>
                  <a:pt x="676893" y="665018"/>
                </a:lnTo>
                <a:cubicBezTo>
                  <a:pt x="700644" y="649184"/>
                  <a:pt x="721065" y="626544"/>
                  <a:pt x="748145" y="617517"/>
                </a:cubicBezTo>
                <a:lnTo>
                  <a:pt x="855023" y="581891"/>
                </a:lnTo>
                <a:lnTo>
                  <a:pt x="890649" y="570015"/>
                </a:lnTo>
                <a:lnTo>
                  <a:pt x="926275" y="558140"/>
                </a:lnTo>
                <a:cubicBezTo>
                  <a:pt x="950026" y="542306"/>
                  <a:pt x="969835" y="517562"/>
                  <a:pt x="997527" y="510639"/>
                </a:cubicBezTo>
                <a:cubicBezTo>
                  <a:pt x="1013361" y="506680"/>
                  <a:pt x="1029336" y="503247"/>
                  <a:pt x="1045029" y="498763"/>
                </a:cubicBezTo>
                <a:cubicBezTo>
                  <a:pt x="1114456" y="478926"/>
                  <a:pt x="1044628" y="493575"/>
                  <a:pt x="1128156" y="475013"/>
                </a:cubicBezTo>
                <a:cubicBezTo>
                  <a:pt x="1147859" y="470634"/>
                  <a:pt x="1168059" y="468448"/>
                  <a:pt x="1187532" y="463137"/>
                </a:cubicBezTo>
                <a:cubicBezTo>
                  <a:pt x="1242907" y="448035"/>
                  <a:pt x="1295597" y="420291"/>
                  <a:pt x="1353787" y="415636"/>
                </a:cubicBezTo>
                <a:cubicBezTo>
                  <a:pt x="1432802" y="409315"/>
                  <a:pt x="1512124" y="407719"/>
                  <a:pt x="1591293" y="403761"/>
                </a:cubicBezTo>
                <a:cubicBezTo>
                  <a:pt x="1603168" y="395844"/>
                  <a:pt x="1614153" y="386393"/>
                  <a:pt x="1626919" y="380010"/>
                </a:cubicBezTo>
                <a:cubicBezTo>
                  <a:pt x="1638115" y="374412"/>
                  <a:pt x="1650401" y="371171"/>
                  <a:pt x="1662545" y="368135"/>
                </a:cubicBezTo>
                <a:cubicBezTo>
                  <a:pt x="1738899" y="349046"/>
                  <a:pt x="1745262" y="357105"/>
                  <a:pt x="1840675" y="344384"/>
                </a:cubicBezTo>
                <a:cubicBezTo>
                  <a:pt x="1860682" y="341716"/>
                  <a:pt x="1880579" y="337820"/>
                  <a:pt x="1900052" y="332509"/>
                </a:cubicBezTo>
                <a:cubicBezTo>
                  <a:pt x="1924205" y="325922"/>
                  <a:pt x="1946286" y="309685"/>
                  <a:pt x="1971304" y="308758"/>
                </a:cubicBezTo>
                <a:lnTo>
                  <a:pt x="2291938" y="296883"/>
                </a:lnTo>
                <a:cubicBezTo>
                  <a:pt x="2299855" y="285008"/>
                  <a:pt x="2314739" y="275498"/>
                  <a:pt x="2315688" y="261257"/>
                </a:cubicBezTo>
                <a:cubicBezTo>
                  <a:pt x="2317848" y="228849"/>
                  <a:pt x="2310423" y="93043"/>
                  <a:pt x="2280062" y="47501"/>
                </a:cubicBezTo>
                <a:cubicBezTo>
                  <a:pt x="2272145" y="35626"/>
                  <a:pt x="2267457" y="20791"/>
                  <a:pt x="2256312" y="11875"/>
                </a:cubicBezTo>
                <a:cubicBezTo>
                  <a:pt x="2246537" y="4055"/>
                  <a:pt x="2232561" y="3958"/>
                  <a:pt x="2220686" y="0"/>
                </a:cubicBezTo>
                <a:lnTo>
                  <a:pt x="1781299" y="11875"/>
                </a:lnTo>
                <a:cubicBezTo>
                  <a:pt x="1741553" y="13566"/>
                  <a:pt x="1702020" y="18816"/>
                  <a:pt x="1662545" y="23750"/>
                </a:cubicBezTo>
                <a:cubicBezTo>
                  <a:pt x="1606997" y="30694"/>
                  <a:pt x="1496291" y="47501"/>
                  <a:pt x="1496291" y="47501"/>
                </a:cubicBezTo>
                <a:lnTo>
                  <a:pt x="1425039" y="71252"/>
                </a:lnTo>
                <a:cubicBezTo>
                  <a:pt x="1413164" y="75210"/>
                  <a:pt x="1401760" y="81069"/>
                  <a:pt x="1389413" y="83127"/>
                </a:cubicBezTo>
                <a:cubicBezTo>
                  <a:pt x="1181445" y="117787"/>
                  <a:pt x="1342229" y="94314"/>
                  <a:pt x="902525" y="106878"/>
                </a:cubicBezTo>
                <a:cubicBezTo>
                  <a:pt x="870564" y="114868"/>
                  <a:pt x="834137" y="120324"/>
                  <a:pt x="807522" y="142504"/>
                </a:cubicBezTo>
                <a:cubicBezTo>
                  <a:pt x="796558" y="151641"/>
                  <a:pt x="792908" y="167166"/>
                  <a:pt x="783771" y="178130"/>
                </a:cubicBezTo>
                <a:cubicBezTo>
                  <a:pt x="773020" y="191032"/>
                  <a:pt x="758896" y="200854"/>
                  <a:pt x="748145" y="213756"/>
                </a:cubicBezTo>
                <a:cubicBezTo>
                  <a:pt x="698665" y="273132"/>
                  <a:pt x="754083" y="229590"/>
                  <a:pt x="688769" y="273132"/>
                </a:cubicBezTo>
                <a:cubicBezTo>
                  <a:pt x="645226" y="338446"/>
                  <a:pt x="688769" y="283028"/>
                  <a:pt x="629392" y="332509"/>
                </a:cubicBezTo>
                <a:cubicBezTo>
                  <a:pt x="616490" y="343260"/>
                  <a:pt x="607740" y="358819"/>
                  <a:pt x="593766" y="368135"/>
                </a:cubicBezTo>
                <a:cubicBezTo>
                  <a:pt x="583089" y="375253"/>
                  <a:pt x="517567" y="389906"/>
                  <a:pt x="510639" y="391885"/>
                </a:cubicBezTo>
                <a:cubicBezTo>
                  <a:pt x="498603" y="395324"/>
                  <a:pt x="487049" y="400322"/>
                  <a:pt x="475013" y="403761"/>
                </a:cubicBezTo>
                <a:cubicBezTo>
                  <a:pt x="459320" y="408245"/>
                  <a:pt x="443145" y="410946"/>
                  <a:pt x="427512" y="415636"/>
                </a:cubicBezTo>
                <a:cubicBezTo>
                  <a:pt x="403532" y="422830"/>
                  <a:pt x="380011" y="431470"/>
                  <a:pt x="356260" y="439387"/>
                </a:cubicBezTo>
                <a:lnTo>
                  <a:pt x="285008" y="463137"/>
                </a:lnTo>
                <a:cubicBezTo>
                  <a:pt x="273133" y="467096"/>
                  <a:pt x="261803" y="473460"/>
                  <a:pt x="249382" y="475013"/>
                </a:cubicBezTo>
                <a:cubicBezTo>
                  <a:pt x="191013" y="482309"/>
                  <a:pt x="140194" y="487349"/>
                  <a:pt x="83127" y="498763"/>
                </a:cubicBezTo>
                <a:cubicBezTo>
                  <a:pt x="67123" y="501964"/>
                  <a:pt x="51460" y="506680"/>
                  <a:pt x="35626" y="510639"/>
                </a:cubicBezTo>
                <a:cubicBezTo>
                  <a:pt x="27709" y="522514"/>
                  <a:pt x="18258" y="533499"/>
                  <a:pt x="11875" y="546265"/>
                </a:cubicBezTo>
                <a:cubicBezTo>
                  <a:pt x="-2504" y="575022"/>
                  <a:pt x="1979" y="575953"/>
                  <a:pt x="0" y="5818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" name="Téglalap 6"/>
          <p:cNvSpPr/>
          <p:nvPr/>
        </p:nvSpPr>
        <p:spPr>
          <a:xfrm rot="20676701">
            <a:off x="3099037" y="1038181"/>
            <a:ext cx="2108269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Szokványos világ</a:t>
            </a:r>
          </a:p>
        </p:txBody>
      </p:sp>
      <p:sp>
        <p:nvSpPr>
          <p:cNvPr id="8" name="Téglalap 7"/>
          <p:cNvSpPr/>
          <p:nvPr/>
        </p:nvSpPr>
        <p:spPr>
          <a:xfrm>
            <a:off x="3779838" y="2997200"/>
            <a:ext cx="1438275" cy="407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3719698" y="3040398"/>
            <a:ext cx="1569660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Barbarizáció</a:t>
            </a:r>
            <a:endParaRPr lang="hu-H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79388" y="3040063"/>
            <a:ext cx="1728787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211138" y="3482975"/>
            <a:ext cx="1728787" cy="33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112104" y="2996952"/>
            <a:ext cx="1796071" cy="3693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Jelen trendek</a:t>
            </a:r>
          </a:p>
        </p:txBody>
      </p:sp>
      <p:sp>
        <p:nvSpPr>
          <p:cNvPr id="13" name="Téglalap 12"/>
          <p:cNvSpPr/>
          <p:nvPr/>
        </p:nvSpPr>
        <p:spPr>
          <a:xfrm>
            <a:off x="251431" y="3579342"/>
            <a:ext cx="1467068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és politikák</a:t>
            </a:r>
          </a:p>
        </p:txBody>
      </p:sp>
      <p:sp>
        <p:nvSpPr>
          <p:cNvPr id="14" name="Szabadkézi sokszög 13"/>
          <p:cNvSpPr/>
          <p:nvPr/>
        </p:nvSpPr>
        <p:spPr>
          <a:xfrm>
            <a:off x="3573463" y="4899025"/>
            <a:ext cx="1852612" cy="749300"/>
          </a:xfrm>
          <a:custGeom>
            <a:avLst/>
            <a:gdLst>
              <a:gd name="connsiteX0" fmla="*/ 0 w 1852551"/>
              <a:gd name="connsiteY0" fmla="*/ 23751 h 749475"/>
              <a:gd name="connsiteX1" fmla="*/ 0 w 1852551"/>
              <a:gd name="connsiteY1" fmla="*/ 23751 h 749475"/>
              <a:gd name="connsiteX2" fmla="*/ 35626 w 1852551"/>
              <a:gd name="connsiteY2" fmla="*/ 166255 h 749475"/>
              <a:gd name="connsiteX3" fmla="*/ 47502 w 1852551"/>
              <a:gd name="connsiteY3" fmla="*/ 201881 h 749475"/>
              <a:gd name="connsiteX4" fmla="*/ 95003 w 1852551"/>
              <a:gd name="connsiteY4" fmla="*/ 273133 h 749475"/>
              <a:gd name="connsiteX5" fmla="*/ 166255 w 1852551"/>
              <a:gd name="connsiteY5" fmla="*/ 296884 h 749475"/>
              <a:gd name="connsiteX6" fmla="*/ 237507 w 1852551"/>
              <a:gd name="connsiteY6" fmla="*/ 344385 h 749475"/>
              <a:gd name="connsiteX7" fmla="*/ 261258 w 1852551"/>
              <a:gd name="connsiteY7" fmla="*/ 380011 h 749475"/>
              <a:gd name="connsiteX8" fmla="*/ 344385 w 1852551"/>
              <a:gd name="connsiteY8" fmla="*/ 415637 h 749475"/>
              <a:gd name="connsiteX9" fmla="*/ 415637 w 1852551"/>
              <a:gd name="connsiteY9" fmla="*/ 451263 h 749475"/>
              <a:gd name="connsiteX10" fmla="*/ 451263 w 1852551"/>
              <a:gd name="connsiteY10" fmla="*/ 475013 h 749475"/>
              <a:gd name="connsiteX11" fmla="*/ 510639 w 1852551"/>
              <a:gd name="connsiteY11" fmla="*/ 486889 h 749475"/>
              <a:gd name="connsiteX12" fmla="*/ 581891 w 1852551"/>
              <a:gd name="connsiteY12" fmla="*/ 510639 h 749475"/>
              <a:gd name="connsiteX13" fmla="*/ 605642 w 1852551"/>
              <a:gd name="connsiteY13" fmla="*/ 546265 h 749475"/>
              <a:gd name="connsiteX14" fmla="*/ 760021 w 1852551"/>
              <a:gd name="connsiteY14" fmla="*/ 558141 h 749475"/>
              <a:gd name="connsiteX15" fmla="*/ 795647 w 1852551"/>
              <a:gd name="connsiteY15" fmla="*/ 570016 h 749475"/>
              <a:gd name="connsiteX16" fmla="*/ 819398 w 1852551"/>
              <a:gd name="connsiteY16" fmla="*/ 605642 h 749475"/>
              <a:gd name="connsiteX17" fmla="*/ 890650 w 1852551"/>
              <a:gd name="connsiteY17" fmla="*/ 629393 h 749475"/>
              <a:gd name="connsiteX18" fmla="*/ 1009403 w 1852551"/>
              <a:gd name="connsiteY18" fmla="*/ 653143 h 749475"/>
              <a:gd name="connsiteX19" fmla="*/ 1092530 w 1852551"/>
              <a:gd name="connsiteY19" fmla="*/ 676894 h 749475"/>
              <a:gd name="connsiteX20" fmla="*/ 1258785 w 1852551"/>
              <a:gd name="connsiteY20" fmla="*/ 700645 h 749475"/>
              <a:gd name="connsiteX21" fmla="*/ 1496291 w 1852551"/>
              <a:gd name="connsiteY21" fmla="*/ 724395 h 749475"/>
              <a:gd name="connsiteX22" fmla="*/ 1840676 w 1852551"/>
              <a:gd name="connsiteY22" fmla="*/ 724395 h 749475"/>
              <a:gd name="connsiteX23" fmla="*/ 1852551 w 1852551"/>
              <a:gd name="connsiteY23" fmla="*/ 688769 h 749475"/>
              <a:gd name="connsiteX24" fmla="*/ 1840676 w 1852551"/>
              <a:gd name="connsiteY24" fmla="*/ 570016 h 749475"/>
              <a:gd name="connsiteX25" fmla="*/ 1805050 w 1852551"/>
              <a:gd name="connsiteY25" fmla="*/ 546265 h 749475"/>
              <a:gd name="connsiteX26" fmla="*/ 1781299 w 1852551"/>
              <a:gd name="connsiteY26" fmla="*/ 510639 h 749475"/>
              <a:gd name="connsiteX27" fmla="*/ 1710047 w 1852551"/>
              <a:gd name="connsiteY27" fmla="*/ 475013 h 749475"/>
              <a:gd name="connsiteX28" fmla="*/ 1330037 w 1852551"/>
              <a:gd name="connsiteY28" fmla="*/ 463138 h 749475"/>
              <a:gd name="connsiteX29" fmla="*/ 1235034 w 1852551"/>
              <a:gd name="connsiteY29" fmla="*/ 439387 h 749475"/>
              <a:gd name="connsiteX30" fmla="*/ 1199408 w 1852551"/>
              <a:gd name="connsiteY30" fmla="*/ 427512 h 749475"/>
              <a:gd name="connsiteX31" fmla="*/ 1151907 w 1852551"/>
              <a:gd name="connsiteY31" fmla="*/ 415637 h 749475"/>
              <a:gd name="connsiteX32" fmla="*/ 1080655 w 1852551"/>
              <a:gd name="connsiteY32" fmla="*/ 391886 h 749475"/>
              <a:gd name="connsiteX33" fmla="*/ 973777 w 1852551"/>
              <a:gd name="connsiteY33" fmla="*/ 356260 h 749475"/>
              <a:gd name="connsiteX34" fmla="*/ 938151 w 1852551"/>
              <a:gd name="connsiteY34" fmla="*/ 344385 h 749475"/>
              <a:gd name="connsiteX35" fmla="*/ 866899 w 1852551"/>
              <a:gd name="connsiteY35" fmla="*/ 296884 h 749475"/>
              <a:gd name="connsiteX36" fmla="*/ 831273 w 1852551"/>
              <a:gd name="connsiteY36" fmla="*/ 285008 h 749475"/>
              <a:gd name="connsiteX37" fmla="*/ 724395 w 1852551"/>
              <a:gd name="connsiteY37" fmla="*/ 213756 h 749475"/>
              <a:gd name="connsiteX38" fmla="*/ 688769 w 1852551"/>
              <a:gd name="connsiteY38" fmla="*/ 190006 h 749475"/>
              <a:gd name="connsiteX39" fmla="*/ 641268 w 1852551"/>
              <a:gd name="connsiteY39" fmla="*/ 166255 h 749475"/>
              <a:gd name="connsiteX40" fmla="*/ 570016 w 1852551"/>
              <a:gd name="connsiteY40" fmla="*/ 130629 h 749475"/>
              <a:gd name="connsiteX41" fmla="*/ 463138 w 1852551"/>
              <a:gd name="connsiteY41" fmla="*/ 59377 h 749475"/>
              <a:gd name="connsiteX42" fmla="*/ 427512 w 1852551"/>
              <a:gd name="connsiteY42" fmla="*/ 35626 h 749475"/>
              <a:gd name="connsiteX43" fmla="*/ 332509 w 1852551"/>
              <a:gd name="connsiteY43" fmla="*/ 11876 h 749475"/>
              <a:gd name="connsiteX44" fmla="*/ 285008 w 1852551"/>
              <a:gd name="connsiteY44" fmla="*/ 0 h 749475"/>
              <a:gd name="connsiteX45" fmla="*/ 0 w 1852551"/>
              <a:gd name="connsiteY45" fmla="*/ 23751 h 74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852551" h="749475">
                <a:moveTo>
                  <a:pt x="0" y="23751"/>
                </a:moveTo>
                <a:lnTo>
                  <a:pt x="0" y="23751"/>
                </a:lnTo>
                <a:cubicBezTo>
                  <a:pt x="21280" y="215257"/>
                  <a:pt x="-11124" y="72756"/>
                  <a:pt x="35626" y="166255"/>
                </a:cubicBezTo>
                <a:cubicBezTo>
                  <a:pt x="41224" y="177451"/>
                  <a:pt x="41423" y="190939"/>
                  <a:pt x="47502" y="201881"/>
                </a:cubicBezTo>
                <a:cubicBezTo>
                  <a:pt x="61365" y="226834"/>
                  <a:pt x="67923" y="264106"/>
                  <a:pt x="95003" y="273133"/>
                </a:cubicBezTo>
                <a:cubicBezTo>
                  <a:pt x="118754" y="281050"/>
                  <a:pt x="145424" y="282997"/>
                  <a:pt x="166255" y="296884"/>
                </a:cubicBezTo>
                <a:lnTo>
                  <a:pt x="237507" y="344385"/>
                </a:lnTo>
                <a:cubicBezTo>
                  <a:pt x="245424" y="356260"/>
                  <a:pt x="251166" y="369919"/>
                  <a:pt x="261258" y="380011"/>
                </a:cubicBezTo>
                <a:cubicBezTo>
                  <a:pt x="288594" y="407347"/>
                  <a:pt x="308047" y="406552"/>
                  <a:pt x="344385" y="415637"/>
                </a:cubicBezTo>
                <a:cubicBezTo>
                  <a:pt x="446483" y="483701"/>
                  <a:pt x="317305" y="402097"/>
                  <a:pt x="415637" y="451263"/>
                </a:cubicBezTo>
                <a:cubicBezTo>
                  <a:pt x="428402" y="457646"/>
                  <a:pt x="437899" y="470002"/>
                  <a:pt x="451263" y="475013"/>
                </a:cubicBezTo>
                <a:cubicBezTo>
                  <a:pt x="470162" y="482100"/>
                  <a:pt x="491166" y="481578"/>
                  <a:pt x="510639" y="486889"/>
                </a:cubicBezTo>
                <a:cubicBezTo>
                  <a:pt x="534792" y="493476"/>
                  <a:pt x="581891" y="510639"/>
                  <a:pt x="581891" y="510639"/>
                </a:cubicBezTo>
                <a:cubicBezTo>
                  <a:pt x="589808" y="522514"/>
                  <a:pt x="591851" y="542587"/>
                  <a:pt x="605642" y="546265"/>
                </a:cubicBezTo>
                <a:cubicBezTo>
                  <a:pt x="655511" y="559564"/>
                  <a:pt x="708808" y="551739"/>
                  <a:pt x="760021" y="558141"/>
                </a:cubicBezTo>
                <a:cubicBezTo>
                  <a:pt x="772442" y="559694"/>
                  <a:pt x="783772" y="566058"/>
                  <a:pt x="795647" y="570016"/>
                </a:cubicBezTo>
                <a:cubicBezTo>
                  <a:pt x="803564" y="581891"/>
                  <a:pt x="807295" y="598078"/>
                  <a:pt x="819398" y="605642"/>
                </a:cubicBezTo>
                <a:cubicBezTo>
                  <a:pt x="840628" y="618911"/>
                  <a:pt x="866899" y="621476"/>
                  <a:pt x="890650" y="629393"/>
                </a:cubicBezTo>
                <a:cubicBezTo>
                  <a:pt x="952827" y="650119"/>
                  <a:pt x="913891" y="639499"/>
                  <a:pt x="1009403" y="653143"/>
                </a:cubicBezTo>
                <a:cubicBezTo>
                  <a:pt x="1037643" y="662557"/>
                  <a:pt x="1062702" y="671923"/>
                  <a:pt x="1092530" y="676894"/>
                </a:cubicBezTo>
                <a:cubicBezTo>
                  <a:pt x="1147749" y="686097"/>
                  <a:pt x="1203566" y="691442"/>
                  <a:pt x="1258785" y="700645"/>
                </a:cubicBezTo>
                <a:cubicBezTo>
                  <a:pt x="1384840" y="721654"/>
                  <a:pt x="1306020" y="710805"/>
                  <a:pt x="1496291" y="724395"/>
                </a:cubicBezTo>
                <a:cubicBezTo>
                  <a:pt x="1625326" y="756655"/>
                  <a:pt x="1615772" y="758996"/>
                  <a:pt x="1840676" y="724395"/>
                </a:cubicBezTo>
                <a:cubicBezTo>
                  <a:pt x="1853048" y="722492"/>
                  <a:pt x="1848593" y="700644"/>
                  <a:pt x="1852551" y="688769"/>
                </a:cubicBezTo>
                <a:cubicBezTo>
                  <a:pt x="1848593" y="649185"/>
                  <a:pt x="1853256" y="607756"/>
                  <a:pt x="1840676" y="570016"/>
                </a:cubicBezTo>
                <a:cubicBezTo>
                  <a:pt x="1836163" y="556476"/>
                  <a:pt x="1815142" y="556357"/>
                  <a:pt x="1805050" y="546265"/>
                </a:cubicBezTo>
                <a:cubicBezTo>
                  <a:pt x="1794958" y="536173"/>
                  <a:pt x="1791391" y="520731"/>
                  <a:pt x="1781299" y="510639"/>
                </a:cubicBezTo>
                <a:cubicBezTo>
                  <a:pt x="1767957" y="497297"/>
                  <a:pt x="1730533" y="476184"/>
                  <a:pt x="1710047" y="475013"/>
                </a:cubicBezTo>
                <a:cubicBezTo>
                  <a:pt x="1583522" y="467783"/>
                  <a:pt x="1456707" y="467096"/>
                  <a:pt x="1330037" y="463138"/>
                </a:cubicBezTo>
                <a:cubicBezTo>
                  <a:pt x="1298369" y="455221"/>
                  <a:pt x="1266001" y="449709"/>
                  <a:pt x="1235034" y="439387"/>
                </a:cubicBezTo>
                <a:cubicBezTo>
                  <a:pt x="1223159" y="435429"/>
                  <a:pt x="1211444" y="430951"/>
                  <a:pt x="1199408" y="427512"/>
                </a:cubicBezTo>
                <a:cubicBezTo>
                  <a:pt x="1183715" y="423028"/>
                  <a:pt x="1167540" y="420327"/>
                  <a:pt x="1151907" y="415637"/>
                </a:cubicBezTo>
                <a:cubicBezTo>
                  <a:pt x="1127927" y="408443"/>
                  <a:pt x="1104406" y="399803"/>
                  <a:pt x="1080655" y="391886"/>
                </a:cubicBezTo>
                <a:lnTo>
                  <a:pt x="973777" y="356260"/>
                </a:lnTo>
                <a:lnTo>
                  <a:pt x="938151" y="344385"/>
                </a:lnTo>
                <a:cubicBezTo>
                  <a:pt x="914400" y="328551"/>
                  <a:pt x="893979" y="305911"/>
                  <a:pt x="866899" y="296884"/>
                </a:cubicBezTo>
                <a:cubicBezTo>
                  <a:pt x="855024" y="292925"/>
                  <a:pt x="842215" y="291087"/>
                  <a:pt x="831273" y="285008"/>
                </a:cubicBezTo>
                <a:cubicBezTo>
                  <a:pt x="831258" y="285000"/>
                  <a:pt x="742215" y="225636"/>
                  <a:pt x="724395" y="213756"/>
                </a:cubicBezTo>
                <a:cubicBezTo>
                  <a:pt x="712520" y="205839"/>
                  <a:pt x="701534" y="196389"/>
                  <a:pt x="688769" y="190006"/>
                </a:cubicBezTo>
                <a:cubicBezTo>
                  <a:pt x="672935" y="182089"/>
                  <a:pt x="656638" y="175038"/>
                  <a:pt x="641268" y="166255"/>
                </a:cubicBezTo>
                <a:cubicBezTo>
                  <a:pt x="576812" y="129422"/>
                  <a:pt x="635333" y="152401"/>
                  <a:pt x="570016" y="130629"/>
                </a:cubicBezTo>
                <a:lnTo>
                  <a:pt x="463138" y="59377"/>
                </a:lnTo>
                <a:cubicBezTo>
                  <a:pt x="451263" y="51460"/>
                  <a:pt x="441358" y="39087"/>
                  <a:pt x="427512" y="35626"/>
                </a:cubicBezTo>
                <a:lnTo>
                  <a:pt x="332509" y="11876"/>
                </a:lnTo>
                <a:lnTo>
                  <a:pt x="285008" y="0"/>
                </a:lnTo>
                <a:lnTo>
                  <a:pt x="0" y="237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5" name="Téglalap 14"/>
          <p:cNvSpPr/>
          <p:nvPr/>
        </p:nvSpPr>
        <p:spPr>
          <a:xfrm rot="986176">
            <a:off x="3451563" y="5070706"/>
            <a:ext cx="1697902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Nagy átmenet</a:t>
            </a:r>
          </a:p>
        </p:txBody>
      </p:sp>
      <p:sp>
        <p:nvSpPr>
          <p:cNvPr id="16" name="Szabadkézi sokszög 15"/>
          <p:cNvSpPr/>
          <p:nvPr/>
        </p:nvSpPr>
        <p:spPr>
          <a:xfrm>
            <a:off x="6484938" y="3541713"/>
            <a:ext cx="1389062" cy="385762"/>
          </a:xfrm>
          <a:custGeom>
            <a:avLst/>
            <a:gdLst>
              <a:gd name="connsiteX0" fmla="*/ 200402 w 1389379"/>
              <a:gd name="connsiteY0" fmla="*/ 225 h 385333"/>
              <a:gd name="connsiteX1" fmla="*/ 34147 w 1389379"/>
              <a:gd name="connsiteY1" fmla="*/ 202106 h 385333"/>
              <a:gd name="connsiteX2" fmla="*/ 129150 w 1389379"/>
              <a:gd name="connsiteY2" fmla="*/ 308984 h 385333"/>
              <a:gd name="connsiteX3" fmla="*/ 1269181 w 1389379"/>
              <a:gd name="connsiteY3" fmla="*/ 380236 h 385333"/>
              <a:gd name="connsiteX4" fmla="*/ 1233555 w 1389379"/>
              <a:gd name="connsiteY4" fmla="*/ 166480 h 385333"/>
              <a:gd name="connsiteX5" fmla="*/ 200402 w 1389379"/>
              <a:gd name="connsiteY5" fmla="*/ 225 h 38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9379" h="385333">
                <a:moveTo>
                  <a:pt x="200402" y="225"/>
                </a:moveTo>
                <a:cubicBezTo>
                  <a:pt x="501" y="6163"/>
                  <a:pt x="46022" y="150646"/>
                  <a:pt x="34147" y="202106"/>
                </a:cubicBezTo>
                <a:cubicBezTo>
                  <a:pt x="22272" y="253566"/>
                  <a:pt x="-76689" y="279296"/>
                  <a:pt x="129150" y="308984"/>
                </a:cubicBezTo>
                <a:cubicBezTo>
                  <a:pt x="334989" y="338672"/>
                  <a:pt x="1085113" y="403987"/>
                  <a:pt x="1269181" y="380236"/>
                </a:cubicBezTo>
                <a:cubicBezTo>
                  <a:pt x="1453249" y="356485"/>
                  <a:pt x="1413664" y="225857"/>
                  <a:pt x="1233555" y="166480"/>
                </a:cubicBezTo>
                <a:cubicBezTo>
                  <a:pt x="1053446" y="107103"/>
                  <a:pt x="400303" y="-5713"/>
                  <a:pt x="200402" y="2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7" name="Téglalap 16"/>
          <p:cNvSpPr/>
          <p:nvPr/>
        </p:nvSpPr>
        <p:spPr>
          <a:xfrm rot="264307">
            <a:off x="6409073" y="3530933"/>
            <a:ext cx="1274709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Hanyatlás</a:t>
            </a:r>
          </a:p>
        </p:txBody>
      </p:sp>
      <p:sp>
        <p:nvSpPr>
          <p:cNvPr id="18" name="Szabadkézi sokszög 17"/>
          <p:cNvSpPr/>
          <p:nvPr/>
        </p:nvSpPr>
        <p:spPr>
          <a:xfrm>
            <a:off x="6372200" y="476672"/>
            <a:ext cx="830783" cy="288032"/>
          </a:xfrm>
          <a:custGeom>
            <a:avLst/>
            <a:gdLst>
              <a:gd name="connsiteX0" fmla="*/ 125283 w 1730756"/>
              <a:gd name="connsiteY0" fmla="*/ 36481 h 305430"/>
              <a:gd name="connsiteX1" fmla="*/ 101532 w 1730756"/>
              <a:gd name="connsiteY1" fmla="*/ 273988 h 305430"/>
              <a:gd name="connsiteX2" fmla="*/ 291537 w 1730756"/>
              <a:gd name="connsiteY2" fmla="*/ 297738 h 305430"/>
              <a:gd name="connsiteX3" fmla="*/ 909054 w 1730756"/>
              <a:gd name="connsiteY3" fmla="*/ 226487 h 305430"/>
              <a:gd name="connsiteX4" fmla="*/ 1562197 w 1730756"/>
              <a:gd name="connsiteY4" fmla="*/ 202736 h 305430"/>
              <a:gd name="connsiteX5" fmla="*/ 1633449 w 1730756"/>
              <a:gd name="connsiteY5" fmla="*/ 155235 h 305430"/>
              <a:gd name="connsiteX6" fmla="*/ 1609698 w 1730756"/>
              <a:gd name="connsiteY6" fmla="*/ 12731 h 305430"/>
              <a:gd name="connsiteX7" fmla="*/ 125283 w 1730756"/>
              <a:gd name="connsiteY7" fmla="*/ 36481 h 30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0756" h="305430">
                <a:moveTo>
                  <a:pt x="125283" y="36481"/>
                </a:moveTo>
                <a:cubicBezTo>
                  <a:pt x="-126078" y="80024"/>
                  <a:pt x="73823" y="230445"/>
                  <a:pt x="101532" y="273988"/>
                </a:cubicBezTo>
                <a:cubicBezTo>
                  <a:pt x="129241" y="317531"/>
                  <a:pt x="156950" y="305655"/>
                  <a:pt x="291537" y="297738"/>
                </a:cubicBezTo>
                <a:cubicBezTo>
                  <a:pt x="426124" y="289821"/>
                  <a:pt x="697277" y="242321"/>
                  <a:pt x="909054" y="226487"/>
                </a:cubicBezTo>
                <a:cubicBezTo>
                  <a:pt x="1120831" y="210653"/>
                  <a:pt x="1441465" y="214611"/>
                  <a:pt x="1562197" y="202736"/>
                </a:cubicBezTo>
                <a:cubicBezTo>
                  <a:pt x="1682929" y="190861"/>
                  <a:pt x="1625532" y="186902"/>
                  <a:pt x="1633449" y="155235"/>
                </a:cubicBezTo>
                <a:cubicBezTo>
                  <a:pt x="1641366" y="123568"/>
                  <a:pt x="1863038" y="32523"/>
                  <a:pt x="1609698" y="12731"/>
                </a:cubicBezTo>
                <a:cubicBezTo>
                  <a:pt x="1356358" y="-7061"/>
                  <a:pt x="376644" y="-7062"/>
                  <a:pt x="125283" y="364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9" name="Szabadkézi sokszög 18"/>
          <p:cNvSpPr/>
          <p:nvPr/>
        </p:nvSpPr>
        <p:spPr>
          <a:xfrm>
            <a:off x="6243638" y="1343025"/>
            <a:ext cx="1668462" cy="366713"/>
          </a:xfrm>
          <a:custGeom>
            <a:avLst/>
            <a:gdLst>
              <a:gd name="connsiteX0" fmla="*/ 192815 w 1668238"/>
              <a:gd name="connsiteY0" fmla="*/ 1471 h 367683"/>
              <a:gd name="connsiteX1" fmla="*/ 85937 w 1668238"/>
              <a:gd name="connsiteY1" fmla="*/ 215227 h 367683"/>
              <a:gd name="connsiteX2" fmla="*/ 917210 w 1668238"/>
              <a:gd name="connsiteY2" fmla="*/ 345855 h 367683"/>
              <a:gd name="connsiteX3" fmla="*/ 1510976 w 1668238"/>
              <a:gd name="connsiteY3" fmla="*/ 345855 h 367683"/>
              <a:gd name="connsiteX4" fmla="*/ 1558477 w 1668238"/>
              <a:gd name="connsiteY4" fmla="*/ 132100 h 367683"/>
              <a:gd name="connsiteX5" fmla="*/ 192815 w 1668238"/>
              <a:gd name="connsiteY5" fmla="*/ 1471 h 36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8238" h="367683">
                <a:moveTo>
                  <a:pt x="192815" y="1471"/>
                </a:moveTo>
                <a:cubicBezTo>
                  <a:pt x="-52608" y="15326"/>
                  <a:pt x="-34795" y="157830"/>
                  <a:pt x="85937" y="215227"/>
                </a:cubicBezTo>
                <a:cubicBezTo>
                  <a:pt x="206669" y="272624"/>
                  <a:pt x="679704" y="324084"/>
                  <a:pt x="917210" y="345855"/>
                </a:cubicBezTo>
                <a:cubicBezTo>
                  <a:pt x="1154716" y="367626"/>
                  <a:pt x="1404098" y="381481"/>
                  <a:pt x="1510976" y="345855"/>
                </a:cubicBezTo>
                <a:cubicBezTo>
                  <a:pt x="1617854" y="310229"/>
                  <a:pt x="1778171" y="189497"/>
                  <a:pt x="1558477" y="132100"/>
                </a:cubicBezTo>
                <a:cubicBezTo>
                  <a:pt x="1338784" y="74703"/>
                  <a:pt x="438238" y="-12384"/>
                  <a:pt x="192815" y="14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0" name="Téglalap 19"/>
          <p:cNvSpPr/>
          <p:nvPr/>
        </p:nvSpPr>
        <p:spPr>
          <a:xfrm rot="335160">
            <a:off x="6010170" y="1310816"/>
            <a:ext cx="1864614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Politikai reform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0" y="5227638"/>
            <a:ext cx="3430588" cy="16303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hu-HU" altLang="hu-HU" sz="2000" b="1" dirty="0">
                <a:latin typeface="Verdana" pitchFamily="34" charset="0"/>
              </a:rPr>
              <a:t>“A nagy kérdés nem az, mit hoz a holnap?</a:t>
            </a:r>
            <a:br>
              <a:rPr lang="hu-HU" altLang="hu-HU" sz="2000" b="1" dirty="0">
                <a:latin typeface="Verdana" pitchFamily="34" charset="0"/>
              </a:rPr>
            </a:br>
            <a:r>
              <a:rPr lang="hu-HU" altLang="hu-HU" sz="2000" b="1" dirty="0">
                <a:latin typeface="Verdana" pitchFamily="34" charset="0"/>
              </a:rPr>
              <a:t>  Az igazi kérdés, </a:t>
            </a:r>
            <a:r>
              <a:rPr lang="hu-HU" altLang="hu-HU" sz="2000" b="1" u="sng" dirty="0">
                <a:latin typeface="Verdana" pitchFamily="34" charset="0"/>
              </a:rPr>
              <a:t>mit hoz a tegnap</a:t>
            </a:r>
            <a:r>
              <a:rPr lang="hu-HU" altLang="hu-HU" sz="2000" b="1" dirty="0">
                <a:latin typeface="Verdana" pitchFamily="34" charset="0"/>
              </a:rPr>
              <a:t>?”</a:t>
            </a:r>
            <a:endParaRPr lang="en-US" altLang="hu-HU" sz="2000" dirty="0">
              <a:latin typeface="Verdana" pitchFamily="34" charset="0"/>
            </a:endParaRPr>
          </a:p>
          <a:p>
            <a:pPr algn="r" eaLnBrk="1" hangingPunct="1">
              <a:defRPr/>
            </a:pPr>
            <a:r>
              <a:rPr lang="hu-HU" altLang="hu-HU" sz="1600" dirty="0">
                <a:latin typeface="Verdana" pitchFamily="34" charset="0"/>
              </a:rPr>
              <a:t>Márai Sándor</a:t>
            </a:r>
          </a:p>
        </p:txBody>
      </p:sp>
      <p:sp>
        <p:nvSpPr>
          <p:cNvPr id="22" name="Ellipszis 21"/>
          <p:cNvSpPr/>
          <p:nvPr/>
        </p:nvSpPr>
        <p:spPr>
          <a:xfrm>
            <a:off x="2267744" y="2708920"/>
            <a:ext cx="576064" cy="1368152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Szabadkézi sokszög 22"/>
          <p:cNvSpPr/>
          <p:nvPr/>
        </p:nvSpPr>
        <p:spPr>
          <a:xfrm>
            <a:off x="7110484" y="409433"/>
            <a:ext cx="818865" cy="245660"/>
          </a:xfrm>
          <a:custGeom>
            <a:avLst/>
            <a:gdLst>
              <a:gd name="connsiteX0" fmla="*/ 0 w 818865"/>
              <a:gd name="connsiteY0" fmla="*/ 0 h 245660"/>
              <a:gd name="connsiteX1" fmla="*/ 0 w 818865"/>
              <a:gd name="connsiteY1" fmla="*/ 0 h 245660"/>
              <a:gd name="connsiteX2" fmla="*/ 122829 w 818865"/>
              <a:gd name="connsiteY2" fmla="*/ 27295 h 245660"/>
              <a:gd name="connsiteX3" fmla="*/ 736979 w 818865"/>
              <a:gd name="connsiteY3" fmla="*/ 13648 h 245660"/>
              <a:gd name="connsiteX4" fmla="*/ 818865 w 818865"/>
              <a:gd name="connsiteY4" fmla="*/ 13648 h 245660"/>
              <a:gd name="connsiteX5" fmla="*/ 777922 w 818865"/>
              <a:gd name="connsiteY5" fmla="*/ 245660 h 245660"/>
              <a:gd name="connsiteX6" fmla="*/ 40943 w 818865"/>
              <a:gd name="connsiteY6" fmla="*/ 245660 h 245660"/>
              <a:gd name="connsiteX7" fmla="*/ 0 w 818865"/>
              <a:gd name="connsiteY7" fmla="*/ 0 h 245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865" h="245660">
                <a:moveTo>
                  <a:pt x="0" y="0"/>
                </a:moveTo>
                <a:lnTo>
                  <a:pt x="0" y="0"/>
                </a:lnTo>
                <a:cubicBezTo>
                  <a:pt x="40943" y="9098"/>
                  <a:pt x="80894" y="26518"/>
                  <a:pt x="122829" y="27295"/>
                </a:cubicBezTo>
                <a:lnTo>
                  <a:pt x="736979" y="13648"/>
                </a:lnTo>
                <a:cubicBezTo>
                  <a:pt x="764269" y="13113"/>
                  <a:pt x="791570" y="13648"/>
                  <a:pt x="818865" y="13648"/>
                </a:cubicBezTo>
                <a:lnTo>
                  <a:pt x="777922" y="245660"/>
                </a:lnTo>
                <a:lnTo>
                  <a:pt x="40943" y="24566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Téglalap 23"/>
          <p:cNvSpPr/>
          <p:nvPr/>
        </p:nvSpPr>
        <p:spPr>
          <a:xfrm>
            <a:off x="6372200" y="332656"/>
            <a:ext cx="1459239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Piac-világ</a:t>
            </a:r>
          </a:p>
        </p:txBody>
      </p:sp>
      <p:sp>
        <p:nvSpPr>
          <p:cNvPr id="25" name="Szabadkézi sokszög 24"/>
          <p:cNvSpPr/>
          <p:nvPr/>
        </p:nvSpPr>
        <p:spPr>
          <a:xfrm>
            <a:off x="6291618" y="2537458"/>
            <a:ext cx="1685113" cy="465049"/>
          </a:xfrm>
          <a:custGeom>
            <a:avLst/>
            <a:gdLst>
              <a:gd name="connsiteX0" fmla="*/ 81886 w 1685113"/>
              <a:gd name="connsiteY0" fmla="*/ 151151 h 465049"/>
              <a:gd name="connsiteX1" fmla="*/ 81886 w 1685113"/>
              <a:gd name="connsiteY1" fmla="*/ 151151 h 465049"/>
              <a:gd name="connsiteX2" fmla="*/ 204716 w 1685113"/>
              <a:gd name="connsiteY2" fmla="*/ 96560 h 465049"/>
              <a:gd name="connsiteX3" fmla="*/ 245660 w 1685113"/>
              <a:gd name="connsiteY3" fmla="*/ 82912 h 465049"/>
              <a:gd name="connsiteX4" fmla="*/ 627797 w 1685113"/>
              <a:gd name="connsiteY4" fmla="*/ 123855 h 465049"/>
              <a:gd name="connsiteX5" fmla="*/ 968991 w 1685113"/>
              <a:gd name="connsiteY5" fmla="*/ 82912 h 465049"/>
              <a:gd name="connsiteX6" fmla="*/ 1050878 w 1685113"/>
              <a:gd name="connsiteY6" fmla="*/ 69264 h 465049"/>
              <a:gd name="connsiteX7" fmla="*/ 1201003 w 1685113"/>
              <a:gd name="connsiteY7" fmla="*/ 28321 h 465049"/>
              <a:gd name="connsiteX8" fmla="*/ 1364776 w 1685113"/>
              <a:gd name="connsiteY8" fmla="*/ 55617 h 465049"/>
              <a:gd name="connsiteX9" fmla="*/ 1542197 w 1685113"/>
              <a:gd name="connsiteY9" fmla="*/ 69264 h 465049"/>
              <a:gd name="connsiteX10" fmla="*/ 1651379 w 1685113"/>
              <a:gd name="connsiteY10" fmla="*/ 82912 h 465049"/>
              <a:gd name="connsiteX11" fmla="*/ 1610436 w 1685113"/>
              <a:gd name="connsiteY11" fmla="*/ 369515 h 465049"/>
              <a:gd name="connsiteX12" fmla="*/ 736979 w 1685113"/>
              <a:gd name="connsiteY12" fmla="*/ 355867 h 465049"/>
              <a:gd name="connsiteX13" fmla="*/ 0 w 1685113"/>
              <a:gd name="connsiteY13" fmla="*/ 465049 h 465049"/>
              <a:gd name="connsiteX14" fmla="*/ 81886 w 1685113"/>
              <a:gd name="connsiteY14" fmla="*/ 151151 h 46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5113" h="465049">
                <a:moveTo>
                  <a:pt x="81886" y="151151"/>
                </a:moveTo>
                <a:lnTo>
                  <a:pt x="81886" y="151151"/>
                </a:lnTo>
                <a:cubicBezTo>
                  <a:pt x="122829" y="132954"/>
                  <a:pt x="163358" y="113793"/>
                  <a:pt x="204716" y="96560"/>
                </a:cubicBezTo>
                <a:cubicBezTo>
                  <a:pt x="217996" y="91027"/>
                  <a:pt x="231285" y="82337"/>
                  <a:pt x="245660" y="82912"/>
                </a:cubicBezTo>
                <a:cubicBezTo>
                  <a:pt x="441704" y="90754"/>
                  <a:pt x="483063" y="99734"/>
                  <a:pt x="627797" y="123855"/>
                </a:cubicBezTo>
                <a:cubicBezTo>
                  <a:pt x="741528" y="110207"/>
                  <a:pt x="856002" y="101744"/>
                  <a:pt x="968991" y="82912"/>
                </a:cubicBezTo>
                <a:cubicBezTo>
                  <a:pt x="996287" y="78363"/>
                  <a:pt x="1024032" y="75975"/>
                  <a:pt x="1050878" y="69264"/>
                </a:cubicBezTo>
                <a:cubicBezTo>
                  <a:pt x="1327935" y="0"/>
                  <a:pt x="964940" y="75534"/>
                  <a:pt x="1201003" y="28321"/>
                </a:cubicBezTo>
                <a:cubicBezTo>
                  <a:pt x="1264161" y="40953"/>
                  <a:pt x="1297066" y="48846"/>
                  <a:pt x="1364776" y="55617"/>
                </a:cubicBezTo>
                <a:cubicBezTo>
                  <a:pt x="1423797" y="61519"/>
                  <a:pt x="1483176" y="63362"/>
                  <a:pt x="1542197" y="69264"/>
                </a:cubicBezTo>
                <a:cubicBezTo>
                  <a:pt x="1685113" y="83555"/>
                  <a:pt x="1599499" y="82912"/>
                  <a:pt x="1651379" y="82912"/>
                </a:cubicBezTo>
                <a:lnTo>
                  <a:pt x="1610436" y="369515"/>
                </a:lnTo>
                <a:lnTo>
                  <a:pt x="736979" y="355867"/>
                </a:lnTo>
                <a:lnTo>
                  <a:pt x="0" y="465049"/>
                </a:lnTo>
                <a:lnTo>
                  <a:pt x="81886" y="1511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/>
          <p:cNvSpPr/>
          <p:nvPr/>
        </p:nvSpPr>
        <p:spPr>
          <a:xfrm>
            <a:off x="6228184" y="2564904"/>
            <a:ext cx="1562897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Erőd-világ</a:t>
            </a:r>
          </a:p>
        </p:txBody>
      </p:sp>
      <p:sp>
        <p:nvSpPr>
          <p:cNvPr id="27" name="Szabadkézi sokszög 26"/>
          <p:cNvSpPr/>
          <p:nvPr/>
        </p:nvSpPr>
        <p:spPr>
          <a:xfrm>
            <a:off x="5868144" y="4797152"/>
            <a:ext cx="2060811" cy="586854"/>
          </a:xfrm>
          <a:custGeom>
            <a:avLst/>
            <a:gdLst>
              <a:gd name="connsiteX0" fmla="*/ 0 w 2060811"/>
              <a:gd name="connsiteY0" fmla="*/ 232012 h 586854"/>
              <a:gd name="connsiteX1" fmla="*/ 0 w 2060811"/>
              <a:gd name="connsiteY1" fmla="*/ 232012 h 586854"/>
              <a:gd name="connsiteX2" fmla="*/ 95534 w 2060811"/>
              <a:gd name="connsiteY2" fmla="*/ 163774 h 586854"/>
              <a:gd name="connsiteX3" fmla="*/ 150125 w 2060811"/>
              <a:gd name="connsiteY3" fmla="*/ 136478 h 586854"/>
              <a:gd name="connsiteX4" fmla="*/ 1583140 w 2060811"/>
              <a:gd name="connsiteY4" fmla="*/ 0 h 586854"/>
              <a:gd name="connsiteX5" fmla="*/ 2060811 w 2060811"/>
              <a:gd name="connsiteY5" fmla="*/ 95535 h 586854"/>
              <a:gd name="connsiteX6" fmla="*/ 1965277 w 2060811"/>
              <a:gd name="connsiteY6" fmla="*/ 313899 h 586854"/>
              <a:gd name="connsiteX7" fmla="*/ 1433014 w 2060811"/>
              <a:gd name="connsiteY7" fmla="*/ 327547 h 586854"/>
              <a:gd name="connsiteX8" fmla="*/ 941695 w 2060811"/>
              <a:gd name="connsiteY8" fmla="*/ 368490 h 586854"/>
              <a:gd name="connsiteX9" fmla="*/ 614149 w 2060811"/>
              <a:gd name="connsiteY9" fmla="*/ 423081 h 586854"/>
              <a:gd name="connsiteX10" fmla="*/ 218364 w 2060811"/>
              <a:gd name="connsiteY10" fmla="*/ 504968 h 586854"/>
              <a:gd name="connsiteX11" fmla="*/ 13647 w 2060811"/>
              <a:gd name="connsiteY11" fmla="*/ 586854 h 586854"/>
              <a:gd name="connsiteX12" fmla="*/ 0 w 2060811"/>
              <a:gd name="connsiteY12" fmla="*/ 232012 h 58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60811" h="586854">
                <a:moveTo>
                  <a:pt x="0" y="232012"/>
                </a:moveTo>
                <a:lnTo>
                  <a:pt x="0" y="232012"/>
                </a:lnTo>
                <a:cubicBezTo>
                  <a:pt x="31845" y="209266"/>
                  <a:pt x="61977" y="183908"/>
                  <a:pt x="95534" y="163774"/>
                </a:cubicBezTo>
                <a:cubicBezTo>
                  <a:pt x="173944" y="116728"/>
                  <a:pt x="112278" y="174325"/>
                  <a:pt x="150125" y="136478"/>
                </a:cubicBezTo>
                <a:lnTo>
                  <a:pt x="1583140" y="0"/>
                </a:lnTo>
                <a:lnTo>
                  <a:pt x="2060811" y="95535"/>
                </a:lnTo>
                <a:lnTo>
                  <a:pt x="1965277" y="313899"/>
                </a:lnTo>
                <a:lnTo>
                  <a:pt x="1433014" y="327547"/>
                </a:lnTo>
                <a:lnTo>
                  <a:pt x="941695" y="368490"/>
                </a:lnTo>
                <a:lnTo>
                  <a:pt x="614149" y="423081"/>
                </a:lnTo>
                <a:lnTo>
                  <a:pt x="218364" y="504968"/>
                </a:lnTo>
                <a:lnTo>
                  <a:pt x="13647" y="586854"/>
                </a:lnTo>
                <a:lnTo>
                  <a:pt x="0" y="2320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/>
          <p:cNvSpPr/>
          <p:nvPr/>
        </p:nvSpPr>
        <p:spPr>
          <a:xfrm>
            <a:off x="5868144" y="4797152"/>
            <a:ext cx="2018501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Öko-közösségek</a:t>
            </a:r>
            <a:endParaRPr lang="hu-H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Szabadkézi sokszög 28"/>
          <p:cNvSpPr/>
          <p:nvPr/>
        </p:nvSpPr>
        <p:spPr>
          <a:xfrm>
            <a:off x="6228184" y="5733256"/>
            <a:ext cx="1728192" cy="450376"/>
          </a:xfrm>
          <a:custGeom>
            <a:avLst/>
            <a:gdLst>
              <a:gd name="connsiteX0" fmla="*/ 68239 w 1624084"/>
              <a:gd name="connsiteY0" fmla="*/ 0 h 450376"/>
              <a:gd name="connsiteX1" fmla="*/ 68239 w 1624084"/>
              <a:gd name="connsiteY1" fmla="*/ 0 h 450376"/>
              <a:gd name="connsiteX2" fmla="*/ 736979 w 1624084"/>
              <a:gd name="connsiteY2" fmla="*/ 136478 h 450376"/>
              <a:gd name="connsiteX3" fmla="*/ 1624084 w 1624084"/>
              <a:gd name="connsiteY3" fmla="*/ 163773 h 450376"/>
              <a:gd name="connsiteX4" fmla="*/ 1528549 w 1624084"/>
              <a:gd name="connsiteY4" fmla="*/ 450376 h 450376"/>
              <a:gd name="connsiteX5" fmla="*/ 1091821 w 1624084"/>
              <a:gd name="connsiteY5" fmla="*/ 423081 h 450376"/>
              <a:gd name="connsiteX6" fmla="*/ 627797 w 1624084"/>
              <a:gd name="connsiteY6" fmla="*/ 395785 h 450376"/>
              <a:gd name="connsiteX7" fmla="*/ 218364 w 1624084"/>
              <a:gd name="connsiteY7" fmla="*/ 313899 h 450376"/>
              <a:gd name="connsiteX8" fmla="*/ 0 w 1624084"/>
              <a:gd name="connsiteY8" fmla="*/ 232012 h 450376"/>
              <a:gd name="connsiteX9" fmla="*/ 68239 w 1624084"/>
              <a:gd name="connsiteY9" fmla="*/ 0 h 45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4084" h="450376">
                <a:moveTo>
                  <a:pt x="68239" y="0"/>
                </a:moveTo>
                <a:lnTo>
                  <a:pt x="68239" y="0"/>
                </a:lnTo>
                <a:lnTo>
                  <a:pt x="736979" y="136478"/>
                </a:lnTo>
                <a:lnTo>
                  <a:pt x="1624084" y="163773"/>
                </a:lnTo>
                <a:lnTo>
                  <a:pt x="1528549" y="450376"/>
                </a:lnTo>
                <a:lnTo>
                  <a:pt x="1091821" y="423081"/>
                </a:lnTo>
                <a:lnTo>
                  <a:pt x="627797" y="395785"/>
                </a:lnTo>
                <a:lnTo>
                  <a:pt x="218364" y="313899"/>
                </a:lnTo>
                <a:lnTo>
                  <a:pt x="0" y="232012"/>
                </a:lnTo>
                <a:lnTo>
                  <a:pt x="6823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Téglalap 29"/>
          <p:cNvSpPr/>
          <p:nvPr/>
        </p:nvSpPr>
        <p:spPr>
          <a:xfrm rot="350599">
            <a:off x="6242706" y="5744108"/>
            <a:ext cx="1646606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Új paradigma</a:t>
            </a:r>
          </a:p>
        </p:txBody>
      </p:sp>
      <p:cxnSp>
        <p:nvCxnSpPr>
          <p:cNvPr id="31" name="Egyenes összekötő 30"/>
          <p:cNvCxnSpPr/>
          <p:nvPr/>
        </p:nvCxnSpPr>
        <p:spPr>
          <a:xfrm>
            <a:off x="5004048" y="1124744"/>
            <a:ext cx="504056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 flipV="1">
            <a:off x="5796136" y="5229200"/>
            <a:ext cx="504056" cy="14401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>
            <a:endCxn id="20" idx="3"/>
          </p:cNvCxnSpPr>
          <p:nvPr/>
        </p:nvCxnSpPr>
        <p:spPr>
          <a:xfrm flipV="1">
            <a:off x="7668344" y="1586232"/>
            <a:ext cx="202013" cy="5095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7452320" y="6165304"/>
            <a:ext cx="36004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52200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4. Fenntartható gazdaság – fenntartható társadalom</a:t>
            </a:r>
            <a:endParaRPr kumimoji="0" 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Szövegdoboz 34"/>
          <p:cNvSpPr txBox="1"/>
          <p:nvPr/>
        </p:nvSpPr>
        <p:spPr>
          <a:xfrm rot="16200000">
            <a:off x="-689591" y="1886344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i="1" dirty="0" smtClean="0"/>
              <a:t>Forrás: NAEM, 2014.</a:t>
            </a:r>
            <a:endParaRPr lang="hu-H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 t="13815" b="5031"/>
          <a:stretch>
            <a:fillRect/>
          </a:stretch>
        </p:blipFill>
        <p:spPr bwMode="auto">
          <a:xfrm>
            <a:off x="-14422" y="1268760"/>
            <a:ext cx="9158422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églalap 3"/>
          <p:cNvSpPr/>
          <p:nvPr/>
        </p:nvSpPr>
        <p:spPr>
          <a:xfrm>
            <a:off x="2411760" y="188640"/>
            <a:ext cx="6480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 smtClean="0"/>
              <a:t>Hosszú távú társadalmi és non-business marketing – sok buktatóval </a:t>
            </a:r>
            <a:endParaRPr lang="hu-H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611560" y="908720"/>
          <a:ext cx="7932373" cy="5949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" name="Dia" r:id="rId3" imgW="4570525" imgH="3427552" progId="PowerPoint.Slide.12">
                  <p:embed/>
                </p:oleObj>
              </mc:Choice>
              <mc:Fallback>
                <p:oleObj name="Dia" r:id="rId3" imgW="4570525" imgH="3427552" progId="PowerPoint.Slide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908720"/>
                        <a:ext cx="7932373" cy="5949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églalap 4"/>
          <p:cNvSpPr/>
          <p:nvPr/>
        </p:nvSpPr>
        <p:spPr>
          <a:xfrm>
            <a:off x="2195736" y="0"/>
            <a:ext cx="6660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2400" b="1" dirty="0" smtClean="0"/>
              <a:t>Társadalmi és non-business marketing a térségfejlesztésben</a:t>
            </a:r>
            <a:r>
              <a:rPr lang="hu-HU" sz="2400" b="1" i="1" dirty="0" smtClean="0"/>
              <a:t> </a:t>
            </a:r>
            <a:endParaRPr lang="hu-H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3203848" y="332656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KONKLÚZIÓK</a:t>
            </a:r>
            <a:endParaRPr lang="hu-H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67544" y="1556792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Font typeface="Wingdings" pitchFamily="2" charset="2"/>
              <a:buChar char="ü"/>
            </a:pPr>
            <a:r>
              <a:rPr lang="hu-HU" sz="2400" dirty="0" smtClean="0"/>
              <a:t> Igen erős a „kamaszlány-effektus” mindkét területen…</a:t>
            </a:r>
          </a:p>
          <a:p>
            <a:pPr marL="449263" indent="-449263">
              <a:buFont typeface="Wingdings" pitchFamily="2" charset="2"/>
              <a:buChar char="ü"/>
            </a:pPr>
            <a:r>
              <a:rPr lang="hu-HU" sz="2400" dirty="0" smtClean="0"/>
              <a:t>Tisztázandó a „tyúk – tojás” dilemma…</a:t>
            </a:r>
          </a:p>
          <a:p>
            <a:pPr marL="449263" indent="-449263">
              <a:buFont typeface="Wingdings" pitchFamily="2" charset="2"/>
              <a:buChar char="ü"/>
            </a:pPr>
            <a:r>
              <a:rPr lang="hu-HU" sz="2400" dirty="0" smtClean="0"/>
              <a:t>…meg az innováció és a marketing(</a:t>
            </a:r>
            <a:r>
              <a:rPr lang="hu-HU" sz="2400" dirty="0" err="1" smtClean="0"/>
              <a:t>ek</a:t>
            </a:r>
            <a:r>
              <a:rPr lang="hu-HU" sz="2400" dirty="0" smtClean="0"/>
              <a:t>) értéksemlegessége is. </a:t>
            </a:r>
          </a:p>
          <a:p>
            <a:pPr marL="449263" indent="-449263">
              <a:buFont typeface="Wingdings" pitchFamily="2" charset="2"/>
              <a:buChar char="ü"/>
            </a:pPr>
            <a:r>
              <a:rPr lang="hu-HU" sz="2400" dirty="0" smtClean="0"/>
              <a:t> Ideje lenne túllépni a „kalapács – szög” szindrómán…</a:t>
            </a:r>
          </a:p>
          <a:p>
            <a:pPr marL="449263" indent="-449263">
              <a:buFont typeface="Wingdings" pitchFamily="2" charset="2"/>
              <a:buChar char="ü"/>
            </a:pPr>
            <a:r>
              <a:rPr lang="hu-HU" sz="2400" dirty="0" smtClean="0"/>
              <a:t> …mert az „innovációs szakadékok” csökkentése sorsdöntő a jövőnkre nézve.</a:t>
            </a:r>
          </a:p>
          <a:p>
            <a:pPr marL="449263" indent="-449263">
              <a:buFont typeface="Wingdings" pitchFamily="2" charset="2"/>
              <a:buChar char="ü"/>
            </a:pPr>
            <a:r>
              <a:rPr lang="hu-HU" sz="2400" dirty="0" smtClean="0"/>
              <a:t> És ez nem lesz egyszerű, mert </a:t>
            </a:r>
            <a:r>
              <a:rPr lang="hu-HU" sz="2400" dirty="0" err="1" smtClean="0"/>
              <a:t>Szent-györgyi</a:t>
            </a:r>
            <a:r>
              <a:rPr lang="hu-HU" sz="2400" dirty="0" smtClean="0"/>
              <a:t> Albert meglátása ma időszerűbb, mint anno…</a:t>
            </a:r>
          </a:p>
          <a:p>
            <a:pPr marL="449263" indent="-449263">
              <a:buFont typeface="Wingdings" pitchFamily="2" charset="2"/>
              <a:buChar char="ü"/>
            </a:pPr>
            <a:r>
              <a:rPr lang="hu-HU" sz="2400" dirty="0" smtClean="0"/>
              <a:t> … de minden negatívum pozitívumba fordítható!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kerekített téglalap 5"/>
          <p:cNvSpPr/>
          <p:nvPr/>
        </p:nvSpPr>
        <p:spPr>
          <a:xfrm>
            <a:off x="3059832" y="1916832"/>
            <a:ext cx="3168352" cy="24482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1331640" y="548680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i="1" dirty="0" smtClean="0"/>
              <a:t>HÁROM NEGATÍV SZÓ POZITÍVUMA</a:t>
            </a:r>
            <a:endParaRPr lang="hu-HU" sz="3600" b="1" i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2915816" y="1988840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 smtClean="0"/>
              <a:t>„Nincs</a:t>
            </a:r>
          </a:p>
          <a:p>
            <a:pPr algn="ctr"/>
            <a:r>
              <a:rPr lang="hu-HU" sz="4800" b="1" dirty="0" smtClean="0"/>
              <a:t>Semmi</a:t>
            </a:r>
          </a:p>
          <a:p>
            <a:pPr algn="ctr"/>
            <a:r>
              <a:rPr lang="hu-HU" sz="4800" b="1" dirty="0" smtClean="0"/>
              <a:t>Baj!”</a:t>
            </a:r>
            <a:endParaRPr lang="hu-HU" sz="48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547664" y="4725144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b="1" dirty="0" smtClean="0"/>
              <a:t>KÖSZÖNÖM A FIGYELMET!</a:t>
            </a:r>
            <a:endParaRPr lang="hu-HU" sz="54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6732240" y="37890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(Fodor Ákos, 2005)</a:t>
            </a:r>
            <a:endParaRPr lang="hu-H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8712968" cy="3816424"/>
          </a:xfrm>
        </p:spPr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hu-HU" b="1" dirty="0" smtClean="0"/>
              <a:t>Bevezetés, háttér</a:t>
            </a:r>
          </a:p>
          <a:p>
            <a:pPr marL="578358" indent="-514350">
              <a:buFont typeface="+mj-lt"/>
              <a:buAutoNum type="arabicPeriod"/>
            </a:pPr>
            <a:r>
              <a:rPr lang="hu-HU" b="1" dirty="0" smtClean="0"/>
              <a:t>Társadalmi marketing és versenyképesség</a:t>
            </a:r>
          </a:p>
          <a:p>
            <a:pPr marL="578358" indent="-514350">
              <a:buFont typeface="+mj-lt"/>
              <a:buAutoNum type="arabicPeriod"/>
            </a:pPr>
            <a:r>
              <a:rPr lang="hu-HU" b="1" dirty="0" smtClean="0"/>
              <a:t>Non-business marketing és versenyképesség</a:t>
            </a:r>
          </a:p>
          <a:p>
            <a:pPr marL="578358" indent="-514350">
              <a:buFont typeface="+mj-lt"/>
              <a:buAutoNum type="arabicPeriod"/>
            </a:pPr>
            <a:r>
              <a:rPr lang="hu-HU" b="1" dirty="0" smtClean="0"/>
              <a:t>Fenntartható gazdaság – fenntartható társadalom</a:t>
            </a:r>
          </a:p>
          <a:p>
            <a:pPr marL="578358" indent="-514350">
              <a:buFont typeface="+mj-lt"/>
              <a:buAutoNum type="arabicPeriod"/>
            </a:pPr>
            <a:r>
              <a:rPr lang="hu-HU" b="1" dirty="0" smtClean="0"/>
              <a:t>Konklúziók</a:t>
            </a:r>
            <a:endParaRPr lang="hu-HU" dirty="0" smtClean="0"/>
          </a:p>
          <a:p>
            <a:pPr marL="578358" indent="-514350">
              <a:buFont typeface="+mj-lt"/>
              <a:buAutoNum type="arabicPeriod"/>
            </a:pPr>
            <a:endParaRPr lang="hu-H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267494"/>
            <a:ext cx="5122912" cy="1104106"/>
          </a:xfrm>
        </p:spPr>
        <p:txBody>
          <a:bodyPr>
            <a:normAutofit fontScale="90000"/>
          </a:bodyPr>
          <a:lstStyle/>
          <a:p>
            <a:r>
              <a:rPr kumimoji="0" lang="hu-HU" sz="4200" b="1" kern="120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Tárgyalt  kérdések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877272"/>
          </a:xfrm>
        </p:spPr>
        <p:txBody>
          <a:bodyPr>
            <a:noAutofit/>
          </a:bodyPr>
          <a:lstStyle/>
          <a:p>
            <a:r>
              <a:rPr lang="hu-HU" sz="2000" b="1" u="sng" dirty="0" smtClean="0"/>
              <a:t>Társadalmi marketing: </a:t>
            </a:r>
          </a:p>
          <a:p>
            <a:pPr>
              <a:buNone/>
            </a:pPr>
            <a:r>
              <a:rPr lang="hu-HU" sz="2000" i="1" dirty="0" smtClean="0"/>
              <a:t>       (1)</a:t>
            </a:r>
            <a:r>
              <a:rPr lang="hu-HU" sz="2000" b="1" i="1" dirty="0" smtClean="0"/>
              <a:t> </a:t>
            </a:r>
            <a:r>
              <a:rPr lang="hu-HU" sz="2000" i="1" dirty="0" smtClean="0"/>
              <a:t>„Az üzleti marketing technikáinak alkalmazása társadalmi problémák megoldása érdekében.  Vagyis ugyanazokat az elveket felhasználva…arra késztetjük az embereket, hogy megváltoztassák viselkedésüket.”</a:t>
            </a:r>
            <a:r>
              <a:rPr lang="hu-HU" sz="2000" dirty="0" smtClean="0"/>
              <a:t> </a:t>
            </a:r>
            <a:r>
              <a:rPr lang="hu-HU" sz="2000" i="1" dirty="0" smtClean="0"/>
              <a:t>(</a:t>
            </a:r>
            <a:r>
              <a:rPr lang="hu-HU" sz="2000" i="1" dirty="0" err="1" smtClean="0"/>
              <a:t>Kotler</a:t>
            </a:r>
            <a:r>
              <a:rPr lang="hu-HU" sz="2000" i="1" dirty="0" smtClean="0"/>
              <a:t> – Roberto, 1989; Goldberg et </a:t>
            </a:r>
            <a:r>
              <a:rPr lang="hu-HU" sz="2000" i="1" dirty="0" err="1" smtClean="0"/>
              <a:t>al</a:t>
            </a:r>
            <a:r>
              <a:rPr lang="hu-HU" sz="2000" i="1" dirty="0" smtClean="0"/>
              <a:t>., 1997)</a:t>
            </a:r>
          </a:p>
          <a:p>
            <a:pPr>
              <a:buNone/>
            </a:pPr>
            <a:r>
              <a:rPr lang="hu-HU" sz="2000" i="1" dirty="0" smtClean="0"/>
              <a:t>	(2) „Szervezetek </a:t>
            </a:r>
            <a:r>
              <a:rPr lang="hu-HU" sz="2000" b="1" dirty="0" smtClean="0"/>
              <a:t>(intézmények?) </a:t>
            </a:r>
            <a:r>
              <a:rPr lang="hu-HU" sz="2000" i="1" dirty="0" smtClean="0"/>
              <a:t>marketing… tevékenysége, mely …társadalmi feladatok megoldására irányul… Célcsoport(ok) befolyásolása …, hogy „önszántukból”</a:t>
            </a:r>
            <a:r>
              <a:rPr lang="hu-HU" sz="2000" dirty="0" smtClean="0"/>
              <a:t> </a:t>
            </a:r>
            <a:r>
              <a:rPr lang="hu-HU" sz="2000" i="1" dirty="0" smtClean="0"/>
              <a:t>… változtassák meg viselkedésüket</a:t>
            </a:r>
            <a:r>
              <a:rPr lang="hu-HU" sz="2000" dirty="0" smtClean="0"/>
              <a:t> </a:t>
            </a:r>
            <a:r>
              <a:rPr lang="hu-HU" sz="2000" b="1" dirty="0" smtClean="0"/>
              <a:t>(értékrendjüket?), </a:t>
            </a:r>
            <a:r>
              <a:rPr lang="hu-HU" sz="2000" i="1" dirty="0" smtClean="0"/>
              <a:t>szolgálva ezzel társadalmi érdekeket.” (</a:t>
            </a:r>
            <a:r>
              <a:rPr lang="hu-HU" sz="2000" i="1" dirty="0" err="1" smtClean="0"/>
              <a:t>Piskóti</a:t>
            </a:r>
            <a:r>
              <a:rPr lang="hu-HU" sz="2000" i="1" dirty="0" smtClean="0"/>
              <a:t> et </a:t>
            </a:r>
            <a:r>
              <a:rPr lang="hu-HU" sz="2000" i="1" dirty="0" err="1" smtClean="0"/>
              <a:t>al</a:t>
            </a:r>
            <a:r>
              <a:rPr lang="hu-HU" sz="2000" i="1" dirty="0" smtClean="0"/>
              <a:t>., 2012; </a:t>
            </a:r>
            <a:r>
              <a:rPr lang="hu-HU" sz="2000" i="1" dirty="0" err="1" smtClean="0"/>
              <a:t>Kotler</a:t>
            </a:r>
            <a:r>
              <a:rPr lang="hu-HU" sz="2000" i="1" dirty="0" smtClean="0"/>
              <a:t> – </a:t>
            </a:r>
            <a:r>
              <a:rPr lang="hu-HU" sz="2000" i="1" dirty="0" err="1" smtClean="0"/>
              <a:t>Zaltman</a:t>
            </a:r>
            <a:r>
              <a:rPr lang="hu-HU" sz="2000" i="1" dirty="0" smtClean="0"/>
              <a:t>, 1971)</a:t>
            </a:r>
            <a:r>
              <a:rPr lang="hu-HU" sz="2000" dirty="0" smtClean="0"/>
              <a:t> </a:t>
            </a:r>
          </a:p>
          <a:p>
            <a:r>
              <a:rPr lang="hu-HU" sz="2000" b="1" u="sng" dirty="0" smtClean="0"/>
              <a:t>Nyitott kérdések, például</a:t>
            </a:r>
            <a:r>
              <a:rPr lang="hu-HU" sz="2000" dirty="0" smtClean="0"/>
              <a:t>: </a:t>
            </a:r>
          </a:p>
          <a:p>
            <a:pPr>
              <a:buNone/>
            </a:pPr>
            <a:r>
              <a:rPr lang="hu-HU" sz="2000" dirty="0" smtClean="0"/>
              <a:t>	</a:t>
            </a:r>
            <a:r>
              <a:rPr lang="hu-HU" sz="2000" i="1" dirty="0" smtClean="0"/>
              <a:t>Ki(k) dönt(</a:t>
            </a:r>
            <a:r>
              <a:rPr lang="hu-HU" sz="2000" i="1" dirty="0" err="1" smtClean="0"/>
              <a:t>het</a:t>
            </a:r>
            <a:r>
              <a:rPr lang="hu-HU" sz="2000" i="1" dirty="0" smtClean="0"/>
              <a:t>)i(k) el és milyen alapon, hogy mi a (köz)jó, azaz társadalmi feladat (érdek, probléma), és mi nem az?</a:t>
            </a:r>
          </a:p>
          <a:p>
            <a:pPr>
              <a:buNone/>
            </a:pPr>
            <a:r>
              <a:rPr lang="hu-HU" sz="2000" i="1" dirty="0" smtClean="0"/>
              <a:t>	Ki adhat ilyen programok megvalósítására felhatalmazást, és ki kontrollálja az ennek során alkalmazott marketing eszközök korrektségét (legitimitását)?, </a:t>
            </a:r>
            <a:r>
              <a:rPr lang="hu-HU" sz="2000" i="1" dirty="0" err="1" smtClean="0"/>
              <a:t>stb</a:t>
            </a:r>
            <a:r>
              <a:rPr lang="hu-HU" sz="2000" i="1" dirty="0" smtClean="0"/>
              <a:t>…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641226"/>
          </a:xfrm>
        </p:spPr>
        <p:txBody>
          <a:bodyPr>
            <a:normAutofit fontScale="90000"/>
          </a:bodyPr>
          <a:lstStyle/>
          <a:p>
            <a:pPr marL="578358" indent="-514350" algn="r"/>
            <a:r>
              <a:rPr lang="hu-HU" b="1" dirty="0" smtClean="0"/>
              <a:t>1. Bevezetés, háttér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548680"/>
            <a:ext cx="8892480" cy="6120680"/>
          </a:xfrm>
        </p:spPr>
        <p:txBody>
          <a:bodyPr>
            <a:noAutofit/>
          </a:bodyPr>
          <a:lstStyle/>
          <a:p>
            <a:r>
              <a:rPr lang="hu-HU" sz="2200" b="1" u="sng" dirty="0" smtClean="0"/>
              <a:t>Non-business marketing</a:t>
            </a:r>
            <a:r>
              <a:rPr lang="hu-HU" sz="2200" dirty="0" smtClean="0"/>
              <a:t>: </a:t>
            </a:r>
            <a:r>
              <a:rPr lang="hu-HU" sz="2200" i="1" dirty="0" smtClean="0"/>
              <a:t>„a non-business marketing az üzleti marketing technikáinak alkalmazása a </a:t>
            </a:r>
            <a:r>
              <a:rPr lang="hu-HU" sz="2200" b="1" i="1" dirty="0" smtClean="0"/>
              <a:t>non-business jellegű tevékenységek</a:t>
            </a:r>
            <a:r>
              <a:rPr lang="hu-HU" sz="2200" i="1" dirty="0" smtClean="0"/>
              <a:t> kapcsán.”(???)</a:t>
            </a:r>
            <a:r>
              <a:rPr lang="hu-HU" sz="2200" dirty="0" smtClean="0"/>
              <a:t> </a:t>
            </a:r>
          </a:p>
          <a:p>
            <a:r>
              <a:rPr lang="hu-HU" sz="2200" b="1" u="sng" dirty="0" smtClean="0"/>
              <a:t>Non-business tevékenységek</a:t>
            </a:r>
            <a:r>
              <a:rPr lang="hu-HU" sz="2200" dirty="0" smtClean="0"/>
              <a:t>: alternatívák!</a:t>
            </a:r>
          </a:p>
          <a:p>
            <a:pPr>
              <a:buNone/>
            </a:pPr>
            <a:r>
              <a:rPr lang="hu-HU" sz="2200" i="1" dirty="0" smtClean="0"/>
              <a:t>	(1) </a:t>
            </a:r>
            <a:r>
              <a:rPr lang="hu-HU" sz="2200" i="1" dirty="0" err="1" smtClean="0"/>
              <a:t>Institucionális</a:t>
            </a:r>
            <a:r>
              <a:rPr lang="hu-HU" sz="2200" i="1" dirty="0" smtClean="0"/>
              <a:t> megközelítés= közszektor + civil szektor (?)</a:t>
            </a:r>
          </a:p>
          <a:p>
            <a:pPr>
              <a:buNone/>
            </a:pPr>
            <a:r>
              <a:rPr lang="hu-HU" sz="2200" i="1" dirty="0" smtClean="0"/>
              <a:t>	(2) </a:t>
            </a:r>
            <a:r>
              <a:rPr lang="hu-HU" sz="2200" i="1" u="sng" dirty="0" smtClean="0"/>
              <a:t>Funkcionális megközelítés</a:t>
            </a:r>
            <a:r>
              <a:rPr lang="hu-HU" sz="2200" i="1" dirty="0" smtClean="0"/>
              <a:t>= a tevékenység célja dönti el(!)</a:t>
            </a:r>
            <a:endParaRPr lang="hu-HU" sz="2200" dirty="0" smtClean="0"/>
          </a:p>
          <a:p>
            <a:r>
              <a:rPr lang="hu-HU" sz="2200" b="1" u="sng" dirty="0" smtClean="0"/>
              <a:t>Társadalmi és non-business marketing kapcsolata:  </a:t>
            </a:r>
            <a:r>
              <a:rPr lang="hu-HU" sz="2200" dirty="0" smtClean="0"/>
              <a:t>sokrétű! </a:t>
            </a:r>
          </a:p>
          <a:p>
            <a:pPr>
              <a:buNone/>
            </a:pPr>
            <a:r>
              <a:rPr lang="hu-HU" sz="2200" dirty="0" smtClean="0"/>
              <a:t>	</a:t>
            </a:r>
            <a:r>
              <a:rPr lang="hu-HU" sz="2200" b="1" dirty="0" smtClean="0"/>
              <a:t>Civil szektor </a:t>
            </a:r>
            <a:r>
              <a:rPr lang="hu-HU" sz="2200" dirty="0" smtClean="0"/>
              <a:t>= a gazdaság és egyéni szféra „keresztútján”</a:t>
            </a:r>
          </a:p>
          <a:p>
            <a:pPr>
              <a:buNone/>
            </a:pPr>
            <a:r>
              <a:rPr lang="hu-HU" sz="2200" dirty="0" smtClean="0"/>
              <a:t>	</a:t>
            </a:r>
            <a:r>
              <a:rPr lang="hu-HU" sz="2200" b="1" dirty="0" smtClean="0"/>
              <a:t>Közszektor</a:t>
            </a:r>
            <a:r>
              <a:rPr lang="hu-HU" sz="2200" dirty="0" smtClean="0"/>
              <a:t> = a gazdaság és a politika „keresztútján”</a:t>
            </a:r>
          </a:p>
          <a:p>
            <a:pPr>
              <a:buNone/>
            </a:pPr>
            <a:r>
              <a:rPr lang="hu-HU" sz="2200" dirty="0" smtClean="0"/>
              <a:t>	Aktualitás = az </a:t>
            </a:r>
            <a:r>
              <a:rPr lang="hu-HU" sz="2200" b="1" dirty="0" smtClean="0"/>
              <a:t>innovációs gazdaság / innovációs társadalom / globális versenyképesség</a:t>
            </a:r>
            <a:r>
              <a:rPr lang="hu-HU" sz="2200" dirty="0" smtClean="0"/>
              <a:t> kihívásai!</a:t>
            </a:r>
          </a:p>
          <a:p>
            <a:pPr>
              <a:buNone/>
            </a:pPr>
            <a:r>
              <a:rPr lang="hu-HU" sz="2200" dirty="0" smtClean="0"/>
              <a:t>	</a:t>
            </a:r>
            <a:r>
              <a:rPr lang="hu-HU" sz="2200" b="1" dirty="0" smtClean="0"/>
              <a:t>Alkalmazási cél</a:t>
            </a:r>
            <a:r>
              <a:rPr lang="hu-HU" sz="2200" dirty="0" smtClean="0"/>
              <a:t>: változtatás! Jellemzői: jobb / hatékonyabb / előrevivő = </a:t>
            </a:r>
            <a:r>
              <a:rPr lang="hu-HU" sz="2200" b="1" dirty="0" smtClean="0"/>
              <a:t>innováció</a:t>
            </a:r>
            <a:r>
              <a:rPr lang="hu-HU" sz="2200" dirty="0" smtClean="0"/>
              <a:t>!</a:t>
            </a:r>
          </a:p>
          <a:p>
            <a:pPr>
              <a:buNone/>
            </a:pPr>
            <a:r>
              <a:rPr lang="hu-HU" sz="2200" dirty="0" smtClean="0"/>
              <a:t>	Exponenciális változások = innovációs </a:t>
            </a:r>
            <a:r>
              <a:rPr lang="hu-HU" sz="2200" b="1" dirty="0" smtClean="0"/>
              <a:t>szakadékok</a:t>
            </a:r>
            <a:r>
              <a:rPr lang="hu-HU" sz="2200" dirty="0" smtClean="0"/>
              <a:t> tágulása!</a:t>
            </a:r>
          </a:p>
          <a:p>
            <a:pPr>
              <a:buNone/>
            </a:pPr>
            <a:r>
              <a:rPr lang="hu-HU" sz="2200" dirty="0" smtClean="0"/>
              <a:t>	</a:t>
            </a:r>
            <a:r>
              <a:rPr lang="hu-HU" sz="2200" dirty="0" err="1" smtClean="0"/>
              <a:t>Tech-</a:t>
            </a:r>
            <a:r>
              <a:rPr lang="hu-HU" sz="2200" dirty="0" smtClean="0"/>
              <a:t> és </a:t>
            </a:r>
            <a:r>
              <a:rPr lang="hu-HU" sz="2200" dirty="0" err="1" smtClean="0"/>
              <a:t>non-tech</a:t>
            </a:r>
            <a:r>
              <a:rPr lang="hu-HU" sz="2200" dirty="0" smtClean="0"/>
              <a:t>, üzleti / non-business / társadalmi innovációk </a:t>
            </a:r>
            <a:r>
              <a:rPr lang="hu-HU" sz="2200" b="1" dirty="0" smtClean="0"/>
              <a:t>sajátosságai</a:t>
            </a:r>
            <a:r>
              <a:rPr lang="hu-HU" sz="2200" dirty="0" smtClean="0"/>
              <a:t>!</a:t>
            </a:r>
          </a:p>
          <a:p>
            <a:endParaRPr lang="hu-HU" sz="2200" dirty="0" smtClean="0"/>
          </a:p>
          <a:p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1437928"/>
          <a:ext cx="9099151" cy="5420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ia" r:id="rId3" imgW="4570525" imgH="3427552" progId="PowerPoint.Slide.12">
                  <p:embed/>
                </p:oleObj>
              </mc:Choice>
              <mc:Fallback>
                <p:oleObj name="Dia" r:id="rId3" imgW="4570525" imgH="3427552" progId="PowerPoint.Slide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5755" b="7352"/>
                      <a:stretch>
                        <a:fillRect/>
                      </a:stretch>
                    </p:blipFill>
                    <p:spPr bwMode="auto">
                      <a:xfrm>
                        <a:off x="0" y="1437928"/>
                        <a:ext cx="9099151" cy="5420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295128" y="18864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Növekvő innovációs szakadékok?</a:t>
            </a:r>
            <a:r>
              <a:rPr lang="hu-H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5796136" y="4077072"/>
            <a:ext cx="2088232" cy="648072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Lekerekített téglalap 2"/>
          <p:cNvSpPr/>
          <p:nvPr/>
        </p:nvSpPr>
        <p:spPr>
          <a:xfrm>
            <a:off x="1691680" y="908720"/>
            <a:ext cx="2088232" cy="648072"/>
          </a:xfrm>
          <a:prstGeom prst="roundRect">
            <a:avLst/>
          </a:prstGeom>
          <a:solidFill>
            <a:schemeClr val="bg1"/>
          </a:solidFill>
          <a:ln cmpd="thickThin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kerekített téglalap 3"/>
          <p:cNvSpPr/>
          <p:nvPr/>
        </p:nvSpPr>
        <p:spPr>
          <a:xfrm>
            <a:off x="5292080" y="908720"/>
            <a:ext cx="2088232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kerekített téglalap 4"/>
          <p:cNvSpPr/>
          <p:nvPr/>
        </p:nvSpPr>
        <p:spPr>
          <a:xfrm>
            <a:off x="5796136" y="2348880"/>
            <a:ext cx="2088232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kerekített téglalap 5"/>
          <p:cNvSpPr/>
          <p:nvPr/>
        </p:nvSpPr>
        <p:spPr>
          <a:xfrm>
            <a:off x="1259632" y="2348880"/>
            <a:ext cx="2088232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kerekített téglalap 6"/>
          <p:cNvSpPr/>
          <p:nvPr/>
        </p:nvSpPr>
        <p:spPr>
          <a:xfrm>
            <a:off x="1259632" y="4077072"/>
            <a:ext cx="2088232" cy="648072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Lekerekített téglalap 7"/>
          <p:cNvSpPr/>
          <p:nvPr/>
        </p:nvSpPr>
        <p:spPr>
          <a:xfrm>
            <a:off x="5292080" y="5517232"/>
            <a:ext cx="208823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Lekerekített téglalap 8"/>
          <p:cNvSpPr/>
          <p:nvPr/>
        </p:nvSpPr>
        <p:spPr>
          <a:xfrm>
            <a:off x="1691680" y="5517232"/>
            <a:ext cx="208823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179512" y="404664"/>
            <a:ext cx="8784976" cy="3384376"/>
          </a:xfrm>
          <a:prstGeom prst="ellipse">
            <a:avLst/>
          </a:prstGeom>
          <a:noFill/>
          <a:ln>
            <a:prstDash val="dash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179512" y="3212976"/>
            <a:ext cx="8784976" cy="3456384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" name="Egyenes összekötő 12"/>
          <p:cNvCxnSpPr>
            <a:stCxn id="3" idx="3"/>
            <a:endCxn id="4" idx="1"/>
          </p:cNvCxnSpPr>
          <p:nvPr/>
        </p:nvCxnSpPr>
        <p:spPr>
          <a:xfrm>
            <a:off x="3779912" y="1232756"/>
            <a:ext cx="151216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3779912" y="5877272"/>
            <a:ext cx="151216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>
            <a:stCxn id="6" idx="3"/>
            <a:endCxn id="5" idx="1"/>
          </p:cNvCxnSpPr>
          <p:nvPr/>
        </p:nvCxnSpPr>
        <p:spPr>
          <a:xfrm>
            <a:off x="3347864" y="2672916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3275856" y="4437112"/>
            <a:ext cx="25202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>
            <a:stCxn id="3" idx="3"/>
            <a:endCxn id="5" idx="1"/>
          </p:cNvCxnSpPr>
          <p:nvPr/>
        </p:nvCxnSpPr>
        <p:spPr>
          <a:xfrm>
            <a:off x="3779912" y="1232756"/>
            <a:ext cx="2016224" cy="14401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>
            <a:endCxn id="8" idx="1"/>
          </p:cNvCxnSpPr>
          <p:nvPr/>
        </p:nvCxnSpPr>
        <p:spPr>
          <a:xfrm>
            <a:off x="3275856" y="4437112"/>
            <a:ext cx="2016224" cy="14041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>
            <a:stCxn id="6" idx="3"/>
            <a:endCxn id="4" idx="1"/>
          </p:cNvCxnSpPr>
          <p:nvPr/>
        </p:nvCxnSpPr>
        <p:spPr>
          <a:xfrm flipV="1">
            <a:off x="3347864" y="1232756"/>
            <a:ext cx="1944216" cy="14401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>
            <a:endCxn id="2" idx="1"/>
          </p:cNvCxnSpPr>
          <p:nvPr/>
        </p:nvCxnSpPr>
        <p:spPr>
          <a:xfrm flipV="1">
            <a:off x="3779912" y="4401108"/>
            <a:ext cx="2016224" cy="14761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>
            <a:stCxn id="6" idx="0"/>
            <a:endCxn id="3" idx="2"/>
          </p:cNvCxnSpPr>
          <p:nvPr/>
        </p:nvCxnSpPr>
        <p:spPr>
          <a:xfrm flipV="1">
            <a:off x="2303748" y="1556792"/>
            <a:ext cx="432048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flipV="1">
            <a:off x="6372200" y="4725144"/>
            <a:ext cx="432048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>
            <a:stCxn id="5" idx="0"/>
            <a:endCxn id="4" idx="2"/>
          </p:cNvCxnSpPr>
          <p:nvPr/>
        </p:nvCxnSpPr>
        <p:spPr>
          <a:xfrm flipH="1" flipV="1">
            <a:off x="6336196" y="1556792"/>
            <a:ext cx="504056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H="1" flipV="1">
            <a:off x="2195736" y="4725144"/>
            <a:ext cx="576064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flipV="1">
            <a:off x="3563888" y="1556792"/>
            <a:ext cx="0" cy="39604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flipV="1">
            <a:off x="5580112" y="1556792"/>
            <a:ext cx="0" cy="39604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flipH="1" flipV="1">
            <a:off x="3563888" y="1556792"/>
            <a:ext cx="2016224" cy="39604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flipV="1">
            <a:off x="3563888" y="1556792"/>
            <a:ext cx="2016224" cy="39604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 flipH="1" flipV="1">
            <a:off x="3563888" y="1556792"/>
            <a:ext cx="2592288" cy="25202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2987824" y="1556792"/>
            <a:ext cx="2592288" cy="25202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>
            <a:endCxn id="5" idx="1"/>
          </p:cNvCxnSpPr>
          <p:nvPr/>
        </p:nvCxnSpPr>
        <p:spPr>
          <a:xfrm flipV="1">
            <a:off x="3563888" y="2672916"/>
            <a:ext cx="2232248" cy="28443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>
            <a:stCxn id="2" idx="1"/>
            <a:endCxn id="6" idx="3"/>
          </p:cNvCxnSpPr>
          <p:nvPr/>
        </p:nvCxnSpPr>
        <p:spPr>
          <a:xfrm flipH="1" flipV="1">
            <a:off x="3347864" y="2672916"/>
            <a:ext cx="2448272" cy="17281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>
            <a:endCxn id="6" idx="3"/>
          </p:cNvCxnSpPr>
          <p:nvPr/>
        </p:nvCxnSpPr>
        <p:spPr>
          <a:xfrm flipH="1" flipV="1">
            <a:off x="3347864" y="2672916"/>
            <a:ext cx="2232248" cy="28443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>
            <a:stCxn id="7" idx="3"/>
            <a:endCxn id="5" idx="1"/>
          </p:cNvCxnSpPr>
          <p:nvPr/>
        </p:nvCxnSpPr>
        <p:spPr>
          <a:xfrm flipV="1">
            <a:off x="3347864" y="2672916"/>
            <a:ext cx="2448272" cy="17281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80"/>
          <p:cNvCxnSpPr/>
          <p:nvPr/>
        </p:nvCxnSpPr>
        <p:spPr>
          <a:xfrm flipV="1">
            <a:off x="6948264" y="2996952"/>
            <a:ext cx="0" cy="10801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gyenes összekötő 86"/>
          <p:cNvCxnSpPr>
            <a:endCxn id="7" idx="0"/>
          </p:cNvCxnSpPr>
          <p:nvPr/>
        </p:nvCxnSpPr>
        <p:spPr>
          <a:xfrm>
            <a:off x="2267744" y="2996952"/>
            <a:ext cx="36004" cy="108012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Szabadkézi sokszög 90"/>
          <p:cNvSpPr/>
          <p:nvPr/>
        </p:nvSpPr>
        <p:spPr>
          <a:xfrm>
            <a:off x="1106773" y="1484784"/>
            <a:ext cx="587116" cy="2622521"/>
          </a:xfrm>
          <a:custGeom>
            <a:avLst/>
            <a:gdLst>
              <a:gd name="connsiteX0" fmla="*/ 587116 w 587116"/>
              <a:gd name="connsiteY0" fmla="*/ 0 h 2833141"/>
              <a:gd name="connsiteX1" fmla="*/ 32479 w 587116"/>
              <a:gd name="connsiteY1" fmla="*/ 1229193 h 2833141"/>
              <a:gd name="connsiteX2" fmla="*/ 392243 w 587116"/>
              <a:gd name="connsiteY2" fmla="*/ 2833141 h 283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116" h="2833141">
                <a:moveTo>
                  <a:pt x="587116" y="0"/>
                </a:moveTo>
                <a:cubicBezTo>
                  <a:pt x="326037" y="378501"/>
                  <a:pt x="64958" y="757003"/>
                  <a:pt x="32479" y="1229193"/>
                </a:cubicBezTo>
                <a:cubicBezTo>
                  <a:pt x="0" y="1701383"/>
                  <a:pt x="196121" y="2267262"/>
                  <a:pt x="392243" y="2833141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3" name="Szabadkézi sokszög 92"/>
          <p:cNvSpPr/>
          <p:nvPr/>
        </p:nvSpPr>
        <p:spPr>
          <a:xfrm>
            <a:off x="7360170" y="1454046"/>
            <a:ext cx="692047" cy="2653259"/>
          </a:xfrm>
          <a:custGeom>
            <a:avLst/>
            <a:gdLst>
              <a:gd name="connsiteX0" fmla="*/ 0 w 692047"/>
              <a:gd name="connsiteY0" fmla="*/ 0 h 2653259"/>
              <a:gd name="connsiteX1" fmla="*/ 644578 w 692047"/>
              <a:gd name="connsiteY1" fmla="*/ 1019331 h 2653259"/>
              <a:gd name="connsiteX2" fmla="*/ 284814 w 692047"/>
              <a:gd name="connsiteY2" fmla="*/ 2653259 h 265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047" h="2653259">
                <a:moveTo>
                  <a:pt x="0" y="0"/>
                </a:moveTo>
                <a:cubicBezTo>
                  <a:pt x="298554" y="288560"/>
                  <a:pt x="597109" y="577121"/>
                  <a:pt x="644578" y="1019331"/>
                </a:cubicBezTo>
                <a:cubicBezTo>
                  <a:pt x="692047" y="1461541"/>
                  <a:pt x="488430" y="2057400"/>
                  <a:pt x="284814" y="2653259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4" name="Szabadkézi sokszög 93"/>
          <p:cNvSpPr/>
          <p:nvPr/>
        </p:nvSpPr>
        <p:spPr>
          <a:xfrm rot="21256133">
            <a:off x="902448" y="3050925"/>
            <a:ext cx="980814" cy="2747428"/>
          </a:xfrm>
          <a:custGeom>
            <a:avLst/>
            <a:gdLst>
              <a:gd name="connsiteX0" fmla="*/ 587116 w 587116"/>
              <a:gd name="connsiteY0" fmla="*/ 0 h 2833141"/>
              <a:gd name="connsiteX1" fmla="*/ 32479 w 587116"/>
              <a:gd name="connsiteY1" fmla="*/ 1229193 h 2833141"/>
              <a:gd name="connsiteX2" fmla="*/ 392243 w 587116"/>
              <a:gd name="connsiteY2" fmla="*/ 2833141 h 283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116" h="2833141">
                <a:moveTo>
                  <a:pt x="587116" y="0"/>
                </a:moveTo>
                <a:cubicBezTo>
                  <a:pt x="326037" y="378501"/>
                  <a:pt x="64958" y="757003"/>
                  <a:pt x="32479" y="1229193"/>
                </a:cubicBezTo>
                <a:cubicBezTo>
                  <a:pt x="0" y="1701383"/>
                  <a:pt x="196121" y="2267262"/>
                  <a:pt x="392243" y="2833141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5" name="Szabadkézi sokszög 94"/>
          <p:cNvSpPr/>
          <p:nvPr/>
        </p:nvSpPr>
        <p:spPr>
          <a:xfrm rot="10414130">
            <a:off x="7221691" y="2981897"/>
            <a:ext cx="1009832" cy="2775545"/>
          </a:xfrm>
          <a:custGeom>
            <a:avLst/>
            <a:gdLst>
              <a:gd name="connsiteX0" fmla="*/ 587116 w 587116"/>
              <a:gd name="connsiteY0" fmla="*/ 0 h 2833141"/>
              <a:gd name="connsiteX1" fmla="*/ 32479 w 587116"/>
              <a:gd name="connsiteY1" fmla="*/ 1229193 h 2833141"/>
              <a:gd name="connsiteX2" fmla="*/ 392243 w 587116"/>
              <a:gd name="connsiteY2" fmla="*/ 2833141 h 283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116" h="2833141">
                <a:moveTo>
                  <a:pt x="587116" y="0"/>
                </a:moveTo>
                <a:cubicBezTo>
                  <a:pt x="326037" y="378501"/>
                  <a:pt x="64958" y="757003"/>
                  <a:pt x="32479" y="1229193"/>
                </a:cubicBezTo>
                <a:cubicBezTo>
                  <a:pt x="0" y="1701383"/>
                  <a:pt x="196121" y="2267262"/>
                  <a:pt x="392243" y="2833141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6" name="Szövegdoboz 95"/>
          <p:cNvSpPr txBox="1"/>
          <p:nvPr/>
        </p:nvSpPr>
        <p:spPr>
          <a:xfrm>
            <a:off x="3419872" y="40466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TÁRSADALOM</a:t>
            </a:r>
            <a:endParaRPr lang="hu-H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Szövegdoboz 96"/>
          <p:cNvSpPr txBox="1"/>
          <p:nvPr/>
        </p:nvSpPr>
        <p:spPr>
          <a:xfrm>
            <a:off x="3491880" y="623731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GAZDASÁG</a:t>
            </a:r>
            <a:endParaRPr lang="hu-H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Szövegdoboz 97"/>
          <p:cNvSpPr txBox="1"/>
          <p:nvPr/>
        </p:nvSpPr>
        <p:spPr>
          <a:xfrm>
            <a:off x="1835696" y="908720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Egyének / csoportok</a:t>
            </a:r>
            <a:endParaRPr lang="hu-HU" sz="2000" dirty="0"/>
          </a:p>
        </p:txBody>
      </p:sp>
      <p:sp>
        <p:nvSpPr>
          <p:cNvPr id="99" name="Szövegdoboz 98"/>
          <p:cNvSpPr txBox="1"/>
          <p:nvPr/>
        </p:nvSpPr>
        <p:spPr>
          <a:xfrm>
            <a:off x="5436096" y="908720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Értékrend / kultúra</a:t>
            </a:r>
            <a:endParaRPr lang="hu-HU" sz="2000" dirty="0"/>
          </a:p>
        </p:txBody>
      </p:sp>
      <p:sp>
        <p:nvSpPr>
          <p:cNvPr id="100" name="Szövegdoboz 99"/>
          <p:cNvSpPr txBox="1"/>
          <p:nvPr/>
        </p:nvSpPr>
        <p:spPr>
          <a:xfrm>
            <a:off x="1403648" y="2348880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Politikai rendszer</a:t>
            </a:r>
            <a:endParaRPr lang="hu-HU" sz="2000" dirty="0"/>
          </a:p>
        </p:txBody>
      </p:sp>
      <p:sp>
        <p:nvSpPr>
          <p:cNvPr id="101" name="Szövegdoboz 100"/>
          <p:cNvSpPr txBox="1"/>
          <p:nvPr/>
        </p:nvSpPr>
        <p:spPr>
          <a:xfrm>
            <a:off x="5940152" y="2420888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Jogrendszer</a:t>
            </a:r>
            <a:endParaRPr lang="hu-HU" sz="2000" dirty="0"/>
          </a:p>
        </p:txBody>
      </p:sp>
      <p:sp>
        <p:nvSpPr>
          <p:cNvPr id="102" name="Szövegdoboz 101"/>
          <p:cNvSpPr txBox="1"/>
          <p:nvPr/>
        </p:nvSpPr>
        <p:spPr>
          <a:xfrm>
            <a:off x="1763688" y="5517232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Üzleti szektor / vállalkozások</a:t>
            </a:r>
            <a:endParaRPr lang="hu-HU" sz="2000" dirty="0"/>
          </a:p>
        </p:txBody>
      </p:sp>
      <p:sp>
        <p:nvSpPr>
          <p:cNvPr id="103" name="Szövegdoboz 102"/>
          <p:cNvSpPr txBox="1"/>
          <p:nvPr/>
        </p:nvSpPr>
        <p:spPr>
          <a:xfrm>
            <a:off x="1259632" y="4077072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Közszektor / intézmények</a:t>
            </a:r>
            <a:endParaRPr lang="hu-HU" sz="2000" dirty="0"/>
          </a:p>
        </p:txBody>
      </p:sp>
      <p:sp>
        <p:nvSpPr>
          <p:cNvPr id="104" name="Szövegdoboz 103"/>
          <p:cNvSpPr txBox="1"/>
          <p:nvPr/>
        </p:nvSpPr>
        <p:spPr>
          <a:xfrm>
            <a:off x="5724128" y="4077072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Civil szektor /NP- szervezetek</a:t>
            </a:r>
            <a:endParaRPr lang="hu-HU" sz="2000" dirty="0"/>
          </a:p>
        </p:txBody>
      </p:sp>
      <p:sp>
        <p:nvSpPr>
          <p:cNvPr id="105" name="Szövegdoboz 104"/>
          <p:cNvSpPr txBox="1"/>
          <p:nvPr/>
        </p:nvSpPr>
        <p:spPr>
          <a:xfrm>
            <a:off x="5436096" y="5517232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„Árnyék- gazdaság”</a:t>
            </a:r>
            <a:endParaRPr lang="hu-HU" sz="2000" dirty="0"/>
          </a:p>
        </p:txBody>
      </p:sp>
      <p:sp>
        <p:nvSpPr>
          <p:cNvPr id="106" name="Szövegdoboz 105"/>
          <p:cNvSpPr txBox="1"/>
          <p:nvPr/>
        </p:nvSpPr>
        <p:spPr>
          <a:xfrm rot="16200000">
            <a:off x="-669776" y="334218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TERMÉSZETI</a:t>
            </a:r>
            <a:endParaRPr lang="hu-HU" sz="2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Szövegdoboz 106"/>
          <p:cNvSpPr txBox="1"/>
          <p:nvPr/>
        </p:nvSpPr>
        <p:spPr>
          <a:xfrm rot="16200000">
            <a:off x="7611145" y="334218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KÖRNYEZET</a:t>
            </a:r>
            <a:endParaRPr lang="hu-HU" sz="2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Lekerekített téglalap 51"/>
          <p:cNvSpPr/>
          <p:nvPr/>
        </p:nvSpPr>
        <p:spPr>
          <a:xfrm>
            <a:off x="3707904" y="3212976"/>
            <a:ext cx="1728192" cy="576064"/>
          </a:xfrm>
          <a:prstGeom prst="roundRect">
            <a:avLst/>
          </a:prstGeom>
          <a:solidFill>
            <a:srgbClr val="DCE6F2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Lekerekített téglalap 53"/>
          <p:cNvSpPr/>
          <p:nvPr/>
        </p:nvSpPr>
        <p:spPr>
          <a:xfrm>
            <a:off x="179512" y="404664"/>
            <a:ext cx="8784976" cy="6264696"/>
          </a:xfrm>
          <a:prstGeom prst="roundRect">
            <a:avLst/>
          </a:prstGeom>
          <a:noFill/>
          <a:ln>
            <a:solidFill>
              <a:srgbClr val="00B050"/>
            </a:solidFill>
            <a:prstDash val="dash"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Szövegdoboz 52"/>
          <p:cNvSpPr txBox="1"/>
          <p:nvPr/>
        </p:nvSpPr>
        <p:spPr>
          <a:xfrm>
            <a:off x="3635896" y="3284984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Innovációk</a:t>
            </a:r>
            <a:endParaRPr lang="hu-H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Szövegdoboz 59"/>
          <p:cNvSpPr txBox="1"/>
          <p:nvPr/>
        </p:nvSpPr>
        <p:spPr>
          <a:xfrm>
            <a:off x="0" y="1"/>
            <a:ext cx="241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ELEMZÉSI MODELL</a:t>
            </a:r>
            <a:endParaRPr lang="hu-HU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1" grpId="0" animBg="1"/>
      <p:bldP spid="93" grpId="0" animBg="1"/>
      <p:bldP spid="94" grpId="0" animBg="1"/>
      <p:bldP spid="95" grpId="0" animBg="1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52" grpId="0" animBg="1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648200"/>
          </a:xfrm>
        </p:spPr>
        <p:txBody>
          <a:bodyPr>
            <a:normAutofit lnSpcReduction="10000"/>
          </a:bodyPr>
          <a:lstStyle/>
          <a:p>
            <a:r>
              <a:rPr lang="hu-HU" sz="2800" b="1" dirty="0" smtClean="0"/>
              <a:t>Hipotézis:</a:t>
            </a:r>
            <a:r>
              <a:rPr lang="hu-HU" sz="2800" dirty="0" smtClean="0"/>
              <a:t> a társadalmi értékrend és a gazdasági versenyképesség nem függetlenek egymástól.</a:t>
            </a:r>
          </a:p>
          <a:p>
            <a:r>
              <a:rPr lang="hu-HU" sz="2800" b="1" dirty="0" smtClean="0"/>
              <a:t>Elemzés: </a:t>
            </a:r>
          </a:p>
          <a:p>
            <a:pPr>
              <a:buNone/>
            </a:pPr>
            <a:r>
              <a:rPr lang="hu-HU" sz="2800" dirty="0" smtClean="0"/>
              <a:t>	Induló: 19 mutató = 6 </a:t>
            </a:r>
            <a:r>
              <a:rPr lang="hu-HU" sz="2800" dirty="0" err="1" smtClean="0"/>
              <a:t>Hofstede</a:t>
            </a:r>
            <a:r>
              <a:rPr lang="hu-HU" sz="2800" dirty="0" smtClean="0"/>
              <a:t> + 12 GCI + 1 GDP/fő / 28 EU-tagország / 2014</a:t>
            </a:r>
          </a:p>
          <a:p>
            <a:pPr>
              <a:buNone/>
            </a:pPr>
            <a:r>
              <a:rPr lang="hu-HU" sz="2800" dirty="0" smtClean="0"/>
              <a:t>	Szűrés: 14 mutató = 3H + 10 GCI (4 NB+6 BUS) + 1 GDP  / 24 ország</a:t>
            </a:r>
          </a:p>
          <a:p>
            <a:pPr>
              <a:buNone/>
            </a:pPr>
            <a:r>
              <a:rPr lang="hu-HU" sz="2800" dirty="0" smtClean="0"/>
              <a:t>	Faktoranalízis / klaszteranalízis</a:t>
            </a:r>
          </a:p>
          <a:p>
            <a:pPr>
              <a:buNone/>
            </a:pPr>
            <a:r>
              <a:rPr lang="hu-HU" sz="2800" dirty="0" smtClean="0"/>
              <a:t>	Klaszterprofil elemzés / összehasonlítás</a:t>
            </a:r>
          </a:p>
          <a:p>
            <a:endParaRPr lang="hu-HU" sz="2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04106"/>
          </a:xfrm>
        </p:spPr>
        <p:txBody>
          <a:bodyPr>
            <a:normAutofit fontScale="90000"/>
          </a:bodyPr>
          <a:lstStyle/>
          <a:p>
            <a:pPr algn="r"/>
            <a:r>
              <a:rPr lang="hu-HU" b="1" dirty="0" smtClean="0"/>
              <a:t>2. Társadalmi marketing és versenyképesség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Derékszögű háromszög 8"/>
          <p:cNvSpPr/>
          <p:nvPr/>
        </p:nvSpPr>
        <p:spPr>
          <a:xfrm rot="10800000">
            <a:off x="4355976" y="0"/>
            <a:ext cx="4788024" cy="2564904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4572000" y="0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MAGYAROK EURÓPÁBAN – ÉRTÉKRENDÜNK  SAJÁTOSSÁGAI /KIHÍVÁSAI</a:t>
            </a:r>
            <a:endParaRPr lang="hu-HU" sz="2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0" y="13407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„FELÜLEMELKEDÉS”</a:t>
            </a:r>
            <a:endParaRPr lang="hu-H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228184" y="22048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„INDIVIDUALIZMUS”</a:t>
            </a:r>
            <a:endParaRPr lang="hu-H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79512" y="48691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„HOSSZÚ TÁV”</a:t>
            </a:r>
            <a:endParaRPr lang="hu-H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3563888" y="260648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1043608" y="4437112"/>
            <a:ext cx="64807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llipszis 18"/>
          <p:cNvSpPr/>
          <p:nvPr/>
        </p:nvSpPr>
        <p:spPr>
          <a:xfrm>
            <a:off x="3851920" y="292494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Ellipszis 20"/>
          <p:cNvSpPr/>
          <p:nvPr/>
        </p:nvSpPr>
        <p:spPr>
          <a:xfrm>
            <a:off x="3851920" y="69269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Ellipszis 21"/>
          <p:cNvSpPr/>
          <p:nvPr/>
        </p:nvSpPr>
        <p:spPr>
          <a:xfrm>
            <a:off x="3995936" y="335699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Ellipszis 22"/>
          <p:cNvSpPr/>
          <p:nvPr/>
        </p:nvSpPr>
        <p:spPr>
          <a:xfrm>
            <a:off x="6084168" y="4581128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Ellipszis 23"/>
          <p:cNvSpPr/>
          <p:nvPr/>
        </p:nvSpPr>
        <p:spPr>
          <a:xfrm>
            <a:off x="3851920" y="393305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3851920" y="580526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3347864" y="299695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Ellipszis 26"/>
          <p:cNvSpPr/>
          <p:nvPr/>
        </p:nvSpPr>
        <p:spPr>
          <a:xfrm>
            <a:off x="1907704" y="213285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/>
          <p:cNvSpPr txBox="1"/>
          <p:nvPr/>
        </p:nvSpPr>
        <p:spPr>
          <a:xfrm>
            <a:off x="6732240" y="6488668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i="1" dirty="0" smtClean="0"/>
              <a:t>Forrás: G. </a:t>
            </a:r>
            <a:r>
              <a:rPr lang="hu-HU" i="1" dirty="0" err="1" smtClean="0"/>
              <a:t>Hofstede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5901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>
          <a:xfrm>
            <a:off x="6300192" y="0"/>
            <a:ext cx="2664296" cy="76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/>
        </p:nvGraphicFramePr>
        <p:xfrm>
          <a:off x="0" y="0"/>
          <a:ext cx="5979492" cy="6858005"/>
        </p:xfrm>
        <a:graphic>
          <a:graphicData uri="http://schemas.openxmlformats.org/drawingml/2006/table">
            <a:tbl>
              <a:tblPr/>
              <a:tblGrid>
                <a:gridCol w="2383078"/>
                <a:gridCol w="1798207"/>
                <a:gridCol w="1798207"/>
              </a:tblGrid>
              <a:tr h="3796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MUTATÓK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EREDETI FAKTORSÚLYMÁTRIX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968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F1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F2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PDI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-,763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-,108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IDV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,639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,209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IND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,811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-,234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GCINSTIT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,960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,139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GCINFRA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,815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-,441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GCHEALT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,805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-,309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GCQUEDU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,860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-,038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GCMARKET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,922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,189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GCLABMARK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,699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,618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GCFINMARK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0" i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,605</a:t>
                      </a:r>
                      <a:endParaRPr lang="hu-HU" sz="20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,641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GCTECHN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,952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-,066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GCBUSSOP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,948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-,155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GCINNOV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,960</a:t>
                      </a:r>
                      <a:endParaRPr lang="hu-H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-,084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GDP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,911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-,242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83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KUMULÁLT </a:t>
                      </a:r>
                      <a:r>
                        <a:rPr lang="hu-HU" sz="20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INFO-TARTALOM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70,6%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80,2%</a:t>
                      </a:r>
                      <a:endParaRPr lang="hu-H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églalap 3"/>
          <p:cNvSpPr/>
          <p:nvPr/>
        </p:nvSpPr>
        <p:spPr>
          <a:xfrm>
            <a:off x="0" y="0"/>
            <a:ext cx="601216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6228184" y="0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FAKTORANALÍZIS EREDMÉNYEK</a:t>
            </a:r>
            <a:endParaRPr lang="hu-HU" sz="24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6588224" y="112474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 smtClean="0"/>
              <a:t>Értékrend</a:t>
            </a:r>
            <a:endParaRPr lang="hu-HU" sz="2000" b="1" i="1" dirty="0"/>
          </a:p>
        </p:txBody>
      </p:sp>
      <p:sp>
        <p:nvSpPr>
          <p:cNvPr id="8" name="Jobb oldali kapcsos zárójel 7"/>
          <p:cNvSpPr/>
          <p:nvPr/>
        </p:nvSpPr>
        <p:spPr>
          <a:xfrm>
            <a:off x="6012160" y="764704"/>
            <a:ext cx="432048" cy="115212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9" name="Jobb oldali kapcsos zárójel 8"/>
          <p:cNvSpPr/>
          <p:nvPr/>
        </p:nvSpPr>
        <p:spPr>
          <a:xfrm>
            <a:off x="6012160" y="1916832"/>
            <a:ext cx="432048" cy="151216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0" name="Jobb oldali kapcsos zárójel 9"/>
          <p:cNvSpPr/>
          <p:nvPr/>
        </p:nvSpPr>
        <p:spPr>
          <a:xfrm>
            <a:off x="6012160" y="3429000"/>
            <a:ext cx="432048" cy="22322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6516216" y="2492896"/>
            <a:ext cx="241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 smtClean="0"/>
              <a:t>Non-business GCI</a:t>
            </a:r>
            <a:endParaRPr lang="hu-HU" sz="2000" b="1" i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6516216" y="4365104"/>
            <a:ext cx="241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1" dirty="0" smtClean="0"/>
              <a:t>Business GCI</a:t>
            </a:r>
            <a:endParaRPr lang="hu-HU" sz="2000" b="1" i="1" dirty="0"/>
          </a:p>
        </p:txBody>
      </p:sp>
      <p:sp>
        <p:nvSpPr>
          <p:cNvPr id="16" name="Téglalap 15"/>
          <p:cNvSpPr/>
          <p:nvPr/>
        </p:nvSpPr>
        <p:spPr>
          <a:xfrm>
            <a:off x="0" y="6093296"/>
            <a:ext cx="6012160" cy="7647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16"/>
          <p:cNvSpPr/>
          <p:nvPr/>
        </p:nvSpPr>
        <p:spPr>
          <a:xfrm>
            <a:off x="0" y="0"/>
            <a:ext cx="6012160" cy="7647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PropPres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36152D1-20D6-4FAA-89A0-EA1A9C5070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SalesPropPres</Template>
  <TotalTime>0</TotalTime>
  <Words>540</Words>
  <Application>Microsoft Office PowerPoint</Application>
  <PresentationFormat>Diavetítés a képernyőre (4:3 oldalarány)</PresentationFormat>
  <Paragraphs>167</Paragraphs>
  <Slides>18</Slides>
  <Notes>3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0" baseType="lpstr">
      <vt:lpstr>SalesPropPres</vt:lpstr>
      <vt:lpstr>Dia</vt:lpstr>
      <vt:lpstr>A társadalmi és a non-business marketing kihívásai, kutatási kérdései</vt:lpstr>
      <vt:lpstr>Tárgyalt  kérdések</vt:lpstr>
      <vt:lpstr>1. Bevezetés, háttér</vt:lpstr>
      <vt:lpstr>PowerPoint bemutató</vt:lpstr>
      <vt:lpstr>PowerPoint bemutató</vt:lpstr>
      <vt:lpstr>PowerPoint bemutató</vt:lpstr>
      <vt:lpstr>2. Társadalmi marketing és versenyképesség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2016-11-25T10:26:46Z</dcterms:created>
  <dcterms:modified xsi:type="dcterms:W3CDTF">2016-12-05T10:27:18Z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